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handoutMasterIdLst>
    <p:handoutMasterId r:id="rId147"/>
  </p:handoutMasterIdLst>
  <p:sldIdLst>
    <p:sldId id="347" r:id="rId2"/>
    <p:sldId id="348" r:id="rId3"/>
    <p:sldId id="260" r:id="rId4"/>
    <p:sldId id="261" r:id="rId5"/>
    <p:sldId id="262" r:id="rId6"/>
    <p:sldId id="263" r:id="rId7"/>
    <p:sldId id="265" r:id="rId8"/>
    <p:sldId id="266" r:id="rId9"/>
    <p:sldId id="267" r:id="rId10"/>
    <p:sldId id="269" r:id="rId11"/>
    <p:sldId id="271" r:id="rId12"/>
    <p:sldId id="273" r:id="rId13"/>
    <p:sldId id="275" r:id="rId14"/>
    <p:sldId id="276" r:id="rId15"/>
    <p:sldId id="277" r:id="rId16"/>
    <p:sldId id="278" r:id="rId17"/>
    <p:sldId id="279" r:id="rId18"/>
    <p:sldId id="280" r:id="rId19"/>
    <p:sldId id="281" r:id="rId20"/>
    <p:sldId id="282" r:id="rId21"/>
    <p:sldId id="283" r:id="rId22"/>
    <p:sldId id="285" r:id="rId23"/>
    <p:sldId id="287" r:id="rId24"/>
    <p:sldId id="288" r:id="rId25"/>
    <p:sldId id="289" r:id="rId26"/>
    <p:sldId id="290" r:id="rId27"/>
    <p:sldId id="291" r:id="rId28"/>
    <p:sldId id="292" r:id="rId29"/>
    <p:sldId id="293" r:id="rId30"/>
    <p:sldId id="294" r:id="rId31"/>
    <p:sldId id="295" r:id="rId32"/>
    <p:sldId id="296" r:id="rId33"/>
    <p:sldId id="343" r:id="rId34"/>
    <p:sldId id="297" r:id="rId35"/>
    <p:sldId id="299" r:id="rId36"/>
    <p:sldId id="300" r:id="rId37"/>
    <p:sldId id="301" r:id="rId38"/>
    <p:sldId id="303" r:id="rId39"/>
    <p:sldId id="304" r:id="rId40"/>
    <p:sldId id="305" r:id="rId41"/>
    <p:sldId id="311" r:id="rId42"/>
    <p:sldId id="312" r:id="rId43"/>
    <p:sldId id="315" r:id="rId44"/>
    <p:sldId id="316" r:id="rId45"/>
    <p:sldId id="317" r:id="rId46"/>
    <p:sldId id="318" r:id="rId47"/>
    <p:sldId id="319" r:id="rId48"/>
    <p:sldId id="344" r:id="rId49"/>
    <p:sldId id="323" r:id="rId50"/>
    <p:sldId id="345" r:id="rId51"/>
    <p:sldId id="324" r:id="rId52"/>
    <p:sldId id="326" r:id="rId53"/>
    <p:sldId id="331" r:id="rId54"/>
    <p:sldId id="332" r:id="rId55"/>
    <p:sldId id="334" r:id="rId56"/>
    <p:sldId id="335" r:id="rId57"/>
    <p:sldId id="336" r:id="rId58"/>
    <p:sldId id="337" r:id="rId59"/>
    <p:sldId id="338" r:id="rId60"/>
    <p:sldId id="339" r:id="rId61"/>
    <p:sldId id="340" r:id="rId62"/>
    <p:sldId id="341" r:id="rId63"/>
    <p:sldId id="346" r:id="rId64"/>
    <p:sldId id="349" r:id="rId65"/>
    <p:sldId id="350" r:id="rId66"/>
    <p:sldId id="354" r:id="rId67"/>
    <p:sldId id="374" r:id="rId68"/>
    <p:sldId id="455" r:id="rId69"/>
    <p:sldId id="456" r:id="rId70"/>
    <p:sldId id="376" r:id="rId71"/>
    <p:sldId id="358" r:id="rId72"/>
    <p:sldId id="359" r:id="rId73"/>
    <p:sldId id="360" r:id="rId74"/>
    <p:sldId id="363" r:id="rId75"/>
    <p:sldId id="366" r:id="rId76"/>
    <p:sldId id="367" r:id="rId77"/>
    <p:sldId id="368" r:id="rId78"/>
    <p:sldId id="369" r:id="rId79"/>
    <p:sldId id="370" r:id="rId80"/>
    <p:sldId id="371" r:id="rId81"/>
    <p:sldId id="420" r:id="rId82"/>
    <p:sldId id="378" r:id="rId83"/>
    <p:sldId id="379" r:id="rId84"/>
    <p:sldId id="380" r:id="rId85"/>
    <p:sldId id="381" r:id="rId86"/>
    <p:sldId id="382" r:id="rId87"/>
    <p:sldId id="391" r:id="rId88"/>
    <p:sldId id="392" r:id="rId89"/>
    <p:sldId id="393" r:id="rId90"/>
    <p:sldId id="394" r:id="rId91"/>
    <p:sldId id="395"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2" r:id="rId107"/>
    <p:sldId id="413" r:id="rId108"/>
    <p:sldId id="414" r:id="rId109"/>
    <p:sldId id="415" r:id="rId110"/>
    <p:sldId id="416" r:id="rId111"/>
    <p:sldId id="417"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4" r:id="rId125"/>
    <p:sldId id="435" r:id="rId126"/>
    <p:sldId id="436" r:id="rId127"/>
    <p:sldId id="437" r:id="rId128"/>
    <p:sldId id="438" r:id="rId129"/>
    <p:sldId id="439" r:id="rId130"/>
    <p:sldId id="440" r:id="rId131"/>
    <p:sldId id="441" r:id="rId132"/>
    <p:sldId id="442" r:id="rId133"/>
    <p:sldId id="443" r:id="rId134"/>
    <p:sldId id="444" r:id="rId135"/>
    <p:sldId id="445" r:id="rId136"/>
    <p:sldId id="446" r:id="rId137"/>
    <p:sldId id="447" r:id="rId138"/>
    <p:sldId id="448" r:id="rId139"/>
    <p:sldId id="449" r:id="rId140"/>
    <p:sldId id="450" r:id="rId141"/>
    <p:sldId id="451" r:id="rId142"/>
    <p:sldId id="452" r:id="rId143"/>
    <p:sldId id="453" r:id="rId144"/>
    <p:sldId id="454" r:id="rId145"/>
  </p:sldIdLst>
  <p:sldSz cx="9144000" cy="6858000" type="screen4x3"/>
  <p:notesSz cx="6946900" cy="100838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82069" autoAdjust="0"/>
  </p:normalViewPr>
  <p:slideViewPr>
    <p:cSldViewPr>
      <p:cViewPr varScale="1">
        <p:scale>
          <a:sx n="57" d="100"/>
          <a:sy n="57" d="100"/>
        </p:scale>
        <p:origin x="1794"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5.xml"/><Relationship Id="rId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bwMode="auto">
          <a:xfrm>
            <a:off x="0" y="0"/>
            <a:ext cx="3009900" cy="504825"/>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defTabSz="973138">
              <a:defRPr sz="1300"/>
            </a:lvl1pPr>
          </a:lstStyle>
          <a:p>
            <a:endParaRPr lang="en-US"/>
          </a:p>
        </p:txBody>
      </p:sp>
      <p:sp>
        <p:nvSpPr>
          <p:cNvPr id="145411" name="Rectangle 3"/>
          <p:cNvSpPr>
            <a:spLocks noGrp="1" noChangeArrowheads="1"/>
          </p:cNvSpPr>
          <p:nvPr>
            <p:ph type="dt" sz="quarter" idx="1"/>
          </p:nvPr>
        </p:nvSpPr>
        <p:spPr bwMode="auto">
          <a:xfrm>
            <a:off x="3937000" y="0"/>
            <a:ext cx="3009900" cy="504825"/>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algn="r" defTabSz="973138">
              <a:defRPr sz="1300"/>
            </a:lvl1pPr>
          </a:lstStyle>
          <a:p>
            <a:endParaRPr lang="en-US"/>
          </a:p>
        </p:txBody>
      </p:sp>
      <p:sp>
        <p:nvSpPr>
          <p:cNvPr id="145412" name="Rectangle 4"/>
          <p:cNvSpPr>
            <a:spLocks noGrp="1" noChangeArrowheads="1"/>
          </p:cNvSpPr>
          <p:nvPr>
            <p:ph type="ftr" sz="quarter" idx="2"/>
          </p:nvPr>
        </p:nvSpPr>
        <p:spPr bwMode="auto">
          <a:xfrm>
            <a:off x="0" y="9578975"/>
            <a:ext cx="3009900" cy="504825"/>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defTabSz="973138">
              <a:defRPr sz="1300"/>
            </a:lvl1pPr>
          </a:lstStyle>
          <a:p>
            <a:endParaRPr lang="en-US"/>
          </a:p>
        </p:txBody>
      </p:sp>
      <p:sp>
        <p:nvSpPr>
          <p:cNvPr id="145413" name="Rectangle 5"/>
          <p:cNvSpPr>
            <a:spLocks noGrp="1" noChangeArrowheads="1"/>
          </p:cNvSpPr>
          <p:nvPr>
            <p:ph type="sldNum" sz="quarter" idx="3"/>
          </p:nvPr>
        </p:nvSpPr>
        <p:spPr bwMode="auto">
          <a:xfrm>
            <a:off x="3937000" y="9578975"/>
            <a:ext cx="3009900" cy="504825"/>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algn="r" defTabSz="973138">
              <a:defRPr sz="1300"/>
            </a:lvl1pPr>
          </a:lstStyle>
          <a:p>
            <a:fld id="{3B3D40D9-B7E7-46A0-8171-E67007B13CF9}"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3009900" cy="504825"/>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defTabSz="973138">
              <a:defRPr sz="1300"/>
            </a:lvl1pPr>
          </a:lstStyle>
          <a:p>
            <a:endParaRPr lang="en-US"/>
          </a:p>
        </p:txBody>
      </p:sp>
      <p:sp>
        <p:nvSpPr>
          <p:cNvPr id="143363" name="Rectangle 3"/>
          <p:cNvSpPr>
            <a:spLocks noGrp="1" noChangeArrowheads="1"/>
          </p:cNvSpPr>
          <p:nvPr>
            <p:ph type="dt" idx="1"/>
          </p:nvPr>
        </p:nvSpPr>
        <p:spPr bwMode="auto">
          <a:xfrm>
            <a:off x="3937000" y="0"/>
            <a:ext cx="3009900" cy="504825"/>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lvl1pPr algn="r" defTabSz="973138">
              <a:defRPr sz="1300"/>
            </a:lvl1pPr>
          </a:lstStyle>
          <a:p>
            <a:endParaRPr lang="en-US"/>
          </a:p>
        </p:txBody>
      </p:sp>
      <p:sp>
        <p:nvSpPr>
          <p:cNvPr id="143364" name="Rectangle 4"/>
          <p:cNvSpPr>
            <a:spLocks noGrp="1" noRot="1" noChangeAspect="1" noChangeArrowheads="1" noTextEdit="1"/>
          </p:cNvSpPr>
          <p:nvPr>
            <p:ph type="sldImg" idx="2"/>
          </p:nvPr>
        </p:nvSpPr>
        <p:spPr bwMode="auto">
          <a:xfrm>
            <a:off x="952500" y="755650"/>
            <a:ext cx="5041900" cy="3781425"/>
          </a:xfrm>
          <a:prstGeom prst="rect">
            <a:avLst/>
          </a:prstGeom>
          <a:noFill/>
          <a:ln w="9525">
            <a:solidFill>
              <a:srgbClr val="000000"/>
            </a:solidFill>
            <a:miter lim="800000"/>
            <a:headEnd/>
            <a:tailEnd/>
          </a:ln>
          <a:effectLst/>
        </p:spPr>
      </p:sp>
      <p:sp>
        <p:nvSpPr>
          <p:cNvPr id="143365" name="Rectangle 5"/>
          <p:cNvSpPr>
            <a:spLocks noGrp="1" noChangeArrowheads="1"/>
          </p:cNvSpPr>
          <p:nvPr>
            <p:ph type="body" sz="quarter" idx="3"/>
          </p:nvPr>
        </p:nvSpPr>
        <p:spPr bwMode="auto">
          <a:xfrm>
            <a:off x="925513" y="4789488"/>
            <a:ext cx="5095875" cy="4538662"/>
          </a:xfrm>
          <a:prstGeom prst="rect">
            <a:avLst/>
          </a:prstGeom>
          <a:noFill/>
          <a:ln w="9525">
            <a:noFill/>
            <a:miter lim="800000"/>
            <a:headEnd/>
            <a:tailEnd/>
          </a:ln>
          <a:effectLst/>
        </p:spPr>
        <p:txBody>
          <a:bodyPr vert="horz" wrap="square" lIns="97310" tIns="48655" rIns="97310" bIns="4865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366" name="Rectangle 6"/>
          <p:cNvSpPr>
            <a:spLocks noGrp="1" noChangeArrowheads="1"/>
          </p:cNvSpPr>
          <p:nvPr>
            <p:ph type="ftr" sz="quarter" idx="4"/>
          </p:nvPr>
        </p:nvSpPr>
        <p:spPr bwMode="auto">
          <a:xfrm>
            <a:off x="0" y="9578975"/>
            <a:ext cx="3009900" cy="504825"/>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defTabSz="973138">
              <a:defRPr sz="1300"/>
            </a:lvl1pPr>
          </a:lstStyle>
          <a:p>
            <a:endParaRPr lang="en-US"/>
          </a:p>
        </p:txBody>
      </p:sp>
      <p:sp>
        <p:nvSpPr>
          <p:cNvPr id="143367" name="Rectangle 7"/>
          <p:cNvSpPr>
            <a:spLocks noGrp="1" noChangeArrowheads="1"/>
          </p:cNvSpPr>
          <p:nvPr>
            <p:ph type="sldNum" sz="quarter" idx="5"/>
          </p:nvPr>
        </p:nvSpPr>
        <p:spPr bwMode="auto">
          <a:xfrm>
            <a:off x="3937000" y="9578975"/>
            <a:ext cx="3009900" cy="504825"/>
          </a:xfrm>
          <a:prstGeom prst="rect">
            <a:avLst/>
          </a:prstGeom>
          <a:noFill/>
          <a:ln w="9525">
            <a:noFill/>
            <a:miter lim="800000"/>
            <a:headEnd/>
            <a:tailEnd/>
          </a:ln>
          <a:effectLst/>
        </p:spPr>
        <p:txBody>
          <a:bodyPr vert="horz" wrap="square" lIns="97310" tIns="48655" rIns="97310" bIns="48655" numCol="1" anchor="b" anchorCtr="0" compatLnSpc="1">
            <a:prstTxWarp prst="textNoShape">
              <a:avLst/>
            </a:prstTxWarp>
          </a:bodyPr>
          <a:lstStyle>
            <a:lvl1pPr algn="r" defTabSz="973138">
              <a:defRPr sz="1300"/>
            </a:lvl1pPr>
          </a:lstStyle>
          <a:p>
            <a:fld id="{6BF0A04C-E3E5-441E-9AE5-B737FF50BCAA}"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BF0A04C-E3E5-441E-9AE5-B737FF50BCAA}" type="slidenum">
              <a:rPr lang="en-US" smtClean="0"/>
              <a:pPr/>
              <a:t>69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52E4CC-51C8-4071-B4A9-D0C43F98F1E7}" type="slidenum">
              <a:rPr lang="en-US" smtClean="0"/>
              <a:pPr/>
              <a:t>101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109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111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301D77-8A3E-45C1-9179-FB304C74B3C2}" type="slidenum">
              <a:rPr lang="en-US" smtClean="0"/>
              <a:pPr/>
              <a:t>130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F5A8A8F-E5E1-45A7-A343-855DFEC81D8C}" type="slidenum">
              <a:rPr lang="en-US" smtClean="0"/>
              <a:pPr/>
              <a:t>142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F5A8A8F-E5E1-45A7-A343-855DFEC81D8C}" type="slidenum">
              <a:rPr lang="en-US" smtClean="0"/>
              <a:pPr/>
              <a:t>143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852E4CC-51C8-4071-B4A9-D0C43F98F1E7}" type="slidenum">
              <a:rPr lang="en-US" smtClean="0"/>
              <a:pPr/>
              <a:t>98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52E4CC-51C8-4071-B4A9-D0C43F98F1E7}" type="slidenum">
              <a:rPr lang="en-US" smtClean="0"/>
              <a:pPr/>
              <a:t>99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scalar unit is generally</a:t>
            </a:r>
            <a:r>
              <a:rPr lang="en-US" baseline="0" dirty="0" smtClean="0"/>
              <a:t> derived from an old Pentium core released early 1990s. It has 2-issue superscalar, in-order issue and short, inexpensive execution pipeline. However, it is not just a replicate of antique, instead it is far more than that. Larrabee’s scalar processing unit has 64bit support, and provides with an enhanced multithreading with up to 4 threads per core. Remember that the most latest Intel cores only support 2 threads per core with </a:t>
            </a:r>
            <a:r>
              <a:rPr lang="en-US" baseline="0" dirty="0" err="1" smtClean="0"/>
              <a:t>hyperthreading</a:t>
            </a:r>
            <a:r>
              <a:rPr lang="en-US" baseline="0" dirty="0" smtClean="0"/>
              <a:t> technique. Beyond those advanced features, </a:t>
            </a:r>
            <a:r>
              <a:rPr lang="en-US" baseline="0" dirty="0" err="1" smtClean="0"/>
              <a:t>Larrabee</a:t>
            </a:r>
            <a:r>
              <a:rPr lang="en-US" baseline="0" dirty="0" smtClean="0"/>
              <a:t> also employ an aggressive pre-fetching to increase the ILPs.</a:t>
            </a:r>
            <a:endParaRPr lang="en-US" dirty="0"/>
          </a:p>
        </p:txBody>
      </p:sp>
      <p:sp>
        <p:nvSpPr>
          <p:cNvPr id="4" name="Slide Number Placeholder 3"/>
          <p:cNvSpPr>
            <a:spLocks noGrp="1"/>
          </p:cNvSpPr>
          <p:nvPr>
            <p:ph type="sldNum" sz="quarter" idx="10"/>
          </p:nvPr>
        </p:nvSpPr>
        <p:spPr/>
        <p:txBody>
          <a:bodyPr/>
          <a:lstStyle/>
          <a:p>
            <a:fld id="{B852E4CC-51C8-4071-B4A9-D0C43F98F1E7}" type="slidenum">
              <a:rPr lang="en-US" smtClean="0"/>
              <a:pPr/>
              <a:t>100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3.</a:t>
            </a:r>
            <a:fld id="{A8752575-86FB-43E6-B6A6-870C358695F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3.</a:t>
            </a:r>
            <a:fld id="{3260ADC1-CA3C-479E-AC85-3290FABB123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3.</a:t>
            </a:r>
            <a:fld id="{96B28CC9-07E0-41E2-87A5-1929324D1E5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36638"/>
            <a:ext cx="4038600" cy="490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36638"/>
            <a:ext cx="4038600" cy="490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57950"/>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477000"/>
            <a:ext cx="3505200" cy="460375"/>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534150"/>
            <a:ext cx="2133600" cy="476250"/>
          </a:xfrm>
        </p:spPr>
        <p:txBody>
          <a:bodyPr/>
          <a:lstStyle>
            <a:lvl1pPr>
              <a:defRPr/>
            </a:lvl1pPr>
          </a:lstStyle>
          <a:p>
            <a:r>
              <a:rPr lang="en-US"/>
              <a:t>3.</a:t>
            </a:r>
            <a:fld id="{4C1B5850-085F-473A-832D-3F611CDE3E0F}"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36638"/>
            <a:ext cx="82296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565525"/>
            <a:ext cx="82296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57950"/>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477000"/>
            <a:ext cx="3505200" cy="460375"/>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534150"/>
            <a:ext cx="2133600" cy="476250"/>
          </a:xfrm>
        </p:spPr>
        <p:txBody>
          <a:bodyPr/>
          <a:lstStyle>
            <a:lvl1pPr>
              <a:defRPr/>
            </a:lvl1pPr>
          </a:lstStyle>
          <a:p>
            <a:r>
              <a:rPr lang="en-US"/>
              <a:t>3.</a:t>
            </a:r>
            <a:fld id="{6745E398-CE23-46FF-9792-84C68A18F764}"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36638"/>
            <a:ext cx="82296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565525"/>
            <a:ext cx="82296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57950"/>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477000"/>
            <a:ext cx="3505200" cy="460375"/>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534150"/>
            <a:ext cx="2133600" cy="476250"/>
          </a:xfrm>
        </p:spPr>
        <p:txBody>
          <a:bodyPr/>
          <a:lstStyle>
            <a:lvl1pPr>
              <a:defRPr/>
            </a:lvl1pPr>
          </a:lstStyle>
          <a:p>
            <a:r>
              <a:rPr lang="en-US"/>
              <a:t>3.</a:t>
            </a:r>
            <a:fld id="{BD293C54-EFF5-47FD-A880-B0A7614FA9C8}"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036638"/>
            <a:ext cx="40386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036638"/>
            <a:ext cx="40386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565525"/>
            <a:ext cx="82296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457950"/>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477000"/>
            <a:ext cx="3505200" cy="460375"/>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534150"/>
            <a:ext cx="2133600" cy="476250"/>
          </a:xfrm>
        </p:spPr>
        <p:txBody>
          <a:bodyPr/>
          <a:lstStyle>
            <a:lvl1pPr>
              <a:defRPr/>
            </a:lvl1pPr>
          </a:lstStyle>
          <a:p>
            <a:r>
              <a:rPr lang="en-US"/>
              <a:t>3.</a:t>
            </a:r>
            <a:fld id="{A975E854-0FAE-4F8E-AF04-A74750969546}"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36638"/>
            <a:ext cx="4038600" cy="490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036638"/>
            <a:ext cx="40386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565525"/>
            <a:ext cx="40386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457950"/>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477000"/>
            <a:ext cx="3505200" cy="460375"/>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534150"/>
            <a:ext cx="2133600" cy="476250"/>
          </a:xfrm>
        </p:spPr>
        <p:txBody>
          <a:bodyPr/>
          <a:lstStyle>
            <a:lvl1pPr>
              <a:defRPr/>
            </a:lvl1pPr>
          </a:lstStyle>
          <a:p>
            <a:r>
              <a:rPr lang="en-US"/>
              <a:t>3.</a:t>
            </a:r>
            <a:fld id="{0E0EC675-FE9E-44DF-B8D5-B9CD4052C9D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3.</a:t>
            </a:r>
            <a:fld id="{7BD2FA2B-90E5-491B-B191-F904CD57333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r>
              <a:rPr lang="en-US"/>
              <a:t>3.</a:t>
            </a:r>
            <a:fld id="{E8E36819-4229-4970-B0CB-62208F7F48D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36638"/>
            <a:ext cx="4038600" cy="4906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36638"/>
            <a:ext cx="4038600" cy="4906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3.</a:t>
            </a:r>
            <a:fld id="{A12884AA-F79E-49FE-A4AC-9EF28F8CCC1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r>
              <a:rPr lang="en-US"/>
              <a:t>3.</a:t>
            </a:r>
            <a:fld id="{411DD0AA-9B61-434D-8C33-C2F10B87A6B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r>
              <a:rPr lang="en-US"/>
              <a:t>3.</a:t>
            </a:r>
            <a:fld id="{E3AC0E90-62CC-4A2F-839A-059F11418AA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r>
              <a:rPr lang="en-US"/>
              <a:t>3.</a:t>
            </a:r>
            <a:fld id="{9D7439BE-D9C5-4A9F-9D04-0428A36D768B}"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3.</a:t>
            </a:r>
            <a:fld id="{F05238C8-212F-4C2C-AD3F-6D086D286C9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r>
              <a:rPr lang="en-US"/>
              <a:t>3.</a:t>
            </a:r>
            <a:fld id="{8D45AF12-0767-4625-84CD-B0EB2572A21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76200"/>
            <a:ext cx="82296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036638"/>
            <a:ext cx="8229600" cy="4906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1028" name="Rectangle 4"/>
          <p:cNvSpPr>
            <a:spLocks noGrp="1" noChangeArrowheads="1"/>
          </p:cNvSpPr>
          <p:nvPr>
            <p:ph type="dt" sz="half" idx="2"/>
          </p:nvPr>
        </p:nvSpPr>
        <p:spPr bwMode="auto">
          <a:xfrm>
            <a:off x="457200" y="64579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477000"/>
            <a:ext cx="35052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5341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r>
              <a:rPr lang="en-US"/>
              <a:t>3.</a:t>
            </a:r>
            <a:fld id="{908DF0BD-2051-427E-BE4C-362F89F9843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rtl="0" fontAlgn="base">
        <a:spcBef>
          <a:spcPct val="0"/>
        </a:spcBef>
        <a:spcAft>
          <a:spcPct val="0"/>
        </a:spcAft>
        <a:defRPr sz="2400" b="1">
          <a:solidFill>
            <a:srgbClr val="FF0000"/>
          </a:solidFill>
          <a:latin typeface="+mj-lt"/>
          <a:ea typeface="+mj-ea"/>
          <a:cs typeface="+mj-cs"/>
        </a:defRPr>
      </a:lvl1pPr>
      <a:lvl2pPr algn="ctr" rtl="0" fontAlgn="base">
        <a:spcBef>
          <a:spcPct val="0"/>
        </a:spcBef>
        <a:spcAft>
          <a:spcPct val="0"/>
        </a:spcAft>
        <a:defRPr sz="2400" b="1">
          <a:solidFill>
            <a:srgbClr val="FF0000"/>
          </a:solidFill>
          <a:latin typeface="Arial" pitchFamily="34" charset="0"/>
        </a:defRPr>
      </a:lvl2pPr>
      <a:lvl3pPr algn="ctr" rtl="0" fontAlgn="base">
        <a:spcBef>
          <a:spcPct val="0"/>
        </a:spcBef>
        <a:spcAft>
          <a:spcPct val="0"/>
        </a:spcAft>
        <a:defRPr sz="2400" b="1">
          <a:solidFill>
            <a:srgbClr val="FF0000"/>
          </a:solidFill>
          <a:latin typeface="Arial" pitchFamily="34" charset="0"/>
        </a:defRPr>
      </a:lvl3pPr>
      <a:lvl4pPr algn="ctr" rtl="0" fontAlgn="base">
        <a:spcBef>
          <a:spcPct val="0"/>
        </a:spcBef>
        <a:spcAft>
          <a:spcPct val="0"/>
        </a:spcAft>
        <a:defRPr sz="2400" b="1">
          <a:solidFill>
            <a:srgbClr val="FF0000"/>
          </a:solidFill>
          <a:latin typeface="Arial" pitchFamily="34" charset="0"/>
        </a:defRPr>
      </a:lvl4pPr>
      <a:lvl5pPr algn="ctr" rtl="0" fontAlgn="base">
        <a:spcBef>
          <a:spcPct val="0"/>
        </a:spcBef>
        <a:spcAft>
          <a:spcPct val="0"/>
        </a:spcAft>
        <a:defRPr sz="2400" b="1">
          <a:solidFill>
            <a:srgbClr val="FF0000"/>
          </a:solidFill>
          <a:latin typeface="Arial" pitchFamily="34" charset="0"/>
        </a:defRPr>
      </a:lvl5pPr>
      <a:lvl6pPr marL="457200" algn="ctr" rtl="0" fontAlgn="base">
        <a:spcBef>
          <a:spcPct val="0"/>
        </a:spcBef>
        <a:spcAft>
          <a:spcPct val="0"/>
        </a:spcAft>
        <a:defRPr sz="2400" b="1">
          <a:solidFill>
            <a:srgbClr val="FF0000"/>
          </a:solidFill>
          <a:latin typeface="Arial" pitchFamily="34" charset="0"/>
        </a:defRPr>
      </a:lvl6pPr>
      <a:lvl7pPr marL="914400" algn="ctr" rtl="0" fontAlgn="base">
        <a:spcBef>
          <a:spcPct val="0"/>
        </a:spcBef>
        <a:spcAft>
          <a:spcPct val="0"/>
        </a:spcAft>
        <a:defRPr sz="2400" b="1">
          <a:solidFill>
            <a:srgbClr val="FF0000"/>
          </a:solidFill>
          <a:latin typeface="Arial" pitchFamily="34" charset="0"/>
        </a:defRPr>
      </a:lvl7pPr>
      <a:lvl8pPr marL="1371600" algn="ctr" rtl="0" fontAlgn="base">
        <a:spcBef>
          <a:spcPct val="0"/>
        </a:spcBef>
        <a:spcAft>
          <a:spcPct val="0"/>
        </a:spcAft>
        <a:defRPr sz="2400" b="1">
          <a:solidFill>
            <a:srgbClr val="FF0000"/>
          </a:solidFill>
          <a:latin typeface="Arial" pitchFamily="34" charset="0"/>
        </a:defRPr>
      </a:lvl8pPr>
      <a:lvl9pPr marL="1828800" algn="ctr" rtl="0" fontAlgn="base">
        <a:spcBef>
          <a:spcPct val="0"/>
        </a:spcBef>
        <a:spcAft>
          <a:spcPct val="0"/>
        </a:spcAft>
        <a:defRPr sz="2400" b="1">
          <a:solidFill>
            <a:srgbClr val="FF0000"/>
          </a:solidFill>
          <a:latin typeface="Arial" pitchFamily="34" charset="0"/>
        </a:defRPr>
      </a:lvl9pPr>
    </p:titleStyle>
    <p:bodyStyle>
      <a:lvl1pPr marL="342900" indent="-342900" algn="l" rtl="0" fontAlgn="base">
        <a:lnSpc>
          <a:spcPct val="110000"/>
        </a:lnSpc>
        <a:spcBef>
          <a:spcPct val="20000"/>
        </a:spcBef>
        <a:spcAft>
          <a:spcPct val="0"/>
        </a:spcAft>
        <a:buChar char="•"/>
        <a:defRPr sz="2000">
          <a:solidFill>
            <a:schemeClr val="tx1"/>
          </a:solidFill>
          <a:latin typeface="+mn-lt"/>
          <a:ea typeface="+mn-ea"/>
          <a:cs typeface="+mn-cs"/>
        </a:defRPr>
      </a:lvl1pPr>
      <a:lvl2pPr marL="742950" indent="-285750" algn="l" rtl="0" fontAlgn="base">
        <a:lnSpc>
          <a:spcPct val="120000"/>
        </a:lnSpc>
        <a:spcBef>
          <a:spcPct val="20000"/>
        </a:spcBef>
        <a:spcAft>
          <a:spcPct val="0"/>
        </a:spcAft>
        <a:buChar char="–"/>
        <a:defRPr>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dirty="0" smtClean="0"/>
              <a:t>Unit 2</a:t>
            </a:r>
            <a:endParaRPr lang="en-US" dirty="0"/>
          </a:p>
        </p:txBody>
      </p:sp>
      <p:sp>
        <p:nvSpPr>
          <p:cNvPr id="3" name="Subtitle 2"/>
          <p:cNvSpPr>
            <a:spLocks noGrp="1"/>
          </p:cNvSpPr>
          <p:nvPr>
            <p:ph type="subTitle" idx="1"/>
          </p:nvPr>
        </p:nvSpPr>
        <p:spPr/>
        <p:txBody>
          <a:bodyPr/>
          <a:lstStyle/>
          <a:p>
            <a:r>
              <a:rPr lang="en-US" sz="4800" dirty="0">
                <a:solidFill>
                  <a:srgbClr val="FF0000"/>
                </a:solidFill>
                <a:latin typeface="+mn-lt"/>
                <a:ea typeface="+mn-ea"/>
                <a:cs typeface="+mn-cs"/>
              </a:rPr>
              <a:t>Parallel Programming</a:t>
            </a:r>
            <a:endParaRPr lang="en-US" sz="48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Limits on Parallel Performance </a:t>
            </a:r>
          </a:p>
        </p:txBody>
      </p:sp>
      <p:sp>
        <p:nvSpPr>
          <p:cNvPr id="15363" name="Rectangle 3"/>
          <p:cNvSpPr>
            <a:spLocks noGrp="1" noChangeArrowheads="1"/>
          </p:cNvSpPr>
          <p:nvPr>
            <p:ph type="body" idx="1"/>
          </p:nvPr>
        </p:nvSpPr>
        <p:spPr/>
        <p:txBody>
          <a:bodyPr/>
          <a:lstStyle/>
          <a:p>
            <a:pPr>
              <a:lnSpc>
                <a:spcPct val="100000"/>
              </a:lnSpc>
            </a:pPr>
            <a:r>
              <a:rPr lang="en-US" sz="1800"/>
              <a:t>Parallel time cannot be made arbitrarily small by making the decomposition finer in granularity. </a:t>
            </a:r>
          </a:p>
          <a:p>
            <a:pPr lvl="1">
              <a:lnSpc>
                <a:spcPct val="90000"/>
              </a:lnSpc>
            </a:pPr>
            <a:r>
              <a:rPr lang="en-US" sz="1600"/>
              <a:t>A parallel algorithm will inherently have a limited number of decomposable tasks</a:t>
            </a:r>
          </a:p>
          <a:p>
            <a:pPr lvl="1">
              <a:lnSpc>
                <a:spcPct val="90000"/>
              </a:lnSpc>
            </a:pPr>
            <a:r>
              <a:rPr lang="en-US" sz="1600"/>
              <a:t>For example, in the case of multiplying a dense matrix with a vector, there can be no more than </a:t>
            </a:r>
            <a:r>
              <a:rPr lang="en-US" sz="1600" b="1"/>
              <a:t>(n</a:t>
            </a:r>
            <a:r>
              <a:rPr lang="en-US" sz="1600" b="1" baseline="30000"/>
              <a:t>2</a:t>
            </a:r>
            <a:r>
              <a:rPr lang="en-US" sz="1600" b="1"/>
              <a:t>)</a:t>
            </a:r>
            <a:r>
              <a:rPr lang="en-US" sz="1600"/>
              <a:t> concurrent tasks. </a:t>
            </a:r>
          </a:p>
          <a:p>
            <a:pPr lvl="1">
              <a:lnSpc>
                <a:spcPct val="90000"/>
              </a:lnSpc>
            </a:pPr>
            <a:endParaRPr lang="en-US" sz="1600"/>
          </a:p>
          <a:p>
            <a:pPr>
              <a:lnSpc>
                <a:spcPct val="100000"/>
              </a:lnSpc>
            </a:pPr>
            <a:r>
              <a:rPr lang="en-US" sz="1800"/>
              <a:t>Tasks interaction is another limiting factor on parallel performance</a:t>
            </a:r>
          </a:p>
          <a:p>
            <a:pPr>
              <a:lnSpc>
                <a:spcPct val="100000"/>
              </a:lnSpc>
            </a:pPr>
            <a:endParaRPr lang="en-US" sz="1800"/>
          </a:p>
          <a:p>
            <a:pPr>
              <a:lnSpc>
                <a:spcPct val="100000"/>
              </a:lnSpc>
            </a:pPr>
            <a:r>
              <a:rPr lang="en-US" sz="1800" i="1"/>
              <a:t>Task interaction graph</a:t>
            </a:r>
            <a:r>
              <a:rPr lang="en-US" sz="1800"/>
              <a:t>: an undirected graph that captures the pattern of interactions among tasks</a:t>
            </a:r>
          </a:p>
          <a:p>
            <a:pPr>
              <a:lnSpc>
                <a:spcPct val="100000"/>
              </a:lnSpc>
            </a:pPr>
            <a:endParaRPr lang="en-US" sz="1800"/>
          </a:p>
          <a:p>
            <a:pPr>
              <a:lnSpc>
                <a:spcPct val="100000"/>
              </a:lnSpc>
            </a:pPr>
            <a:r>
              <a:rPr lang="en-US" sz="1800"/>
              <a:t>Note that </a:t>
            </a:r>
            <a:r>
              <a:rPr lang="en-US" sz="1800" i="1"/>
              <a:t>task interaction graphs</a:t>
            </a:r>
            <a:r>
              <a:rPr lang="en-US" sz="1800"/>
              <a:t> represent data dependencies, whereas </a:t>
            </a:r>
            <a:r>
              <a:rPr lang="en-US" sz="1800" i="1"/>
              <a:t>task dependency graphs</a:t>
            </a:r>
            <a:r>
              <a:rPr lang="en-US" sz="1800"/>
              <a:t> represent control dependencies.</a:t>
            </a:r>
          </a:p>
          <a:p>
            <a:pPr>
              <a:lnSpc>
                <a:spcPct val="100000"/>
              </a:lnSpc>
            </a:pPr>
            <a:endParaRPr lang="en-US" sz="1800"/>
          </a:p>
          <a:p>
            <a:pPr>
              <a:lnSpc>
                <a:spcPct val="100000"/>
              </a:lnSpc>
            </a:pPr>
            <a:r>
              <a:rPr lang="en-US" sz="1800"/>
              <a:t>The edge-set of a task-interaction graph is a superset of the edge-set of a task-dependency graph. Why?</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Scalar Processing Unit</a:t>
            </a:r>
            <a:endParaRPr lang="en-US" dirty="0"/>
          </a:p>
        </p:txBody>
      </p:sp>
      <p:sp>
        <p:nvSpPr>
          <p:cNvPr id="5" name="Content Placeholder 2"/>
          <p:cNvSpPr txBox="1">
            <a:spLocks/>
          </p:cNvSpPr>
          <p:nvPr/>
        </p:nvSpPr>
        <p:spPr>
          <a:xfrm>
            <a:off x="457200" y="1600200"/>
            <a:ext cx="8305800" cy="4525963"/>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Derived from Pentium(1990s)</a:t>
            </a:r>
          </a:p>
          <a:p>
            <a:pPr marL="800100" lvl="1" indent="-342900">
              <a:spcBef>
                <a:spcPct val="20000"/>
              </a:spcBef>
              <a:buFont typeface="Arial" pitchFamily="34" charset="0"/>
              <a:buChar char="•"/>
              <a:defRPr/>
            </a:pPr>
            <a:r>
              <a:rPr lang="en-US" sz="2800" dirty="0" smtClean="0"/>
              <a:t>2-issue superscalar</a:t>
            </a:r>
          </a:p>
          <a:p>
            <a:pPr marL="800100" lvl="1" indent="-342900">
              <a:spcBef>
                <a:spcPct val="20000"/>
              </a:spcBef>
              <a:buFont typeface="Arial" pitchFamily="34" charset="0"/>
              <a:buChar char="•"/>
              <a:defRPr/>
            </a:pPr>
            <a:r>
              <a:rPr kumimoji="0" lang="en-US" sz="2800" b="0" i="0" u="none" strike="noStrike" kern="1200" cap="none" spc="0" normalizeH="0" noProof="0" dirty="0" smtClean="0">
                <a:ln>
                  <a:noFill/>
                </a:ln>
                <a:solidFill>
                  <a:schemeClr val="tx1"/>
                </a:solidFill>
                <a:effectLst/>
                <a:uLnTx/>
                <a:uFillTx/>
                <a:latin typeface="+mn-lt"/>
                <a:ea typeface="+mn-ea"/>
                <a:cs typeface="+mn-cs"/>
              </a:rPr>
              <a:t>In-order</a:t>
            </a:r>
          </a:p>
          <a:p>
            <a:pPr marL="800100" lvl="1" indent="-342900">
              <a:spcBef>
                <a:spcPct val="20000"/>
              </a:spcBef>
              <a:buFont typeface="Arial" pitchFamily="34" charset="0"/>
              <a:buChar char="•"/>
              <a:defRPr/>
            </a:pPr>
            <a:r>
              <a:rPr lang="en-US" sz="2800" noProof="0" dirty="0" smtClean="0"/>
              <a:t>Short, inexpensive pipeline execution</a:t>
            </a:r>
          </a:p>
          <a:p>
            <a:pPr marL="342900" indent="-342900">
              <a:spcBef>
                <a:spcPct val="20000"/>
              </a:spcBef>
              <a:buFont typeface="Arial" pitchFamily="34" charset="0"/>
              <a:buChar char="•"/>
              <a:defRPr/>
            </a:pPr>
            <a:r>
              <a:rPr kumimoji="0" lang="en-US" sz="2800" b="0" i="0" u="none" strike="noStrike" kern="1200" cap="none" spc="0" normalizeH="0" dirty="0" smtClean="0">
                <a:ln>
                  <a:noFill/>
                </a:ln>
                <a:solidFill>
                  <a:schemeClr val="tx1"/>
                </a:solidFill>
                <a:effectLst/>
                <a:uLnTx/>
                <a:uFillTx/>
                <a:latin typeface="+mn-lt"/>
                <a:ea typeface="+mn-ea"/>
                <a:cs typeface="+mn-cs"/>
              </a:rPr>
              <a:t>But more than that</a:t>
            </a:r>
            <a:endParaRPr kumimoji="0" lang="en-US" sz="28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defRPr/>
            </a:pPr>
            <a:r>
              <a:rPr lang="en-US" sz="2800" noProof="0" dirty="0" smtClean="0"/>
              <a:t>64-bit</a:t>
            </a:r>
          </a:p>
          <a:p>
            <a:pPr marL="800100" lvl="1" indent="-342900">
              <a:spcBef>
                <a:spcPct val="20000"/>
              </a:spcBef>
              <a:buFont typeface="Arial" pitchFamily="34" charset="0"/>
              <a:buChar char="•"/>
              <a:defRPr/>
            </a:pPr>
            <a:r>
              <a:rPr kumimoji="0" lang="en-US" sz="2800" b="0" i="0" u="none" strike="noStrike" kern="1200" cap="none" spc="0" normalizeH="0" baseline="0" dirty="0" smtClean="0">
                <a:ln>
                  <a:noFill/>
                </a:ln>
                <a:solidFill>
                  <a:schemeClr val="tx1"/>
                </a:solidFill>
                <a:effectLst/>
                <a:uLnTx/>
                <a:uFillTx/>
                <a:latin typeface="+mn-lt"/>
                <a:ea typeface="+mn-ea"/>
                <a:cs typeface="+mn-cs"/>
              </a:rPr>
              <a:t>Enhanced</a:t>
            </a:r>
            <a:r>
              <a:rPr kumimoji="0" lang="en-US" sz="2800" b="0" i="0" u="none" strike="noStrike" kern="1200" cap="none" spc="0" normalizeH="0" dirty="0" smtClean="0">
                <a:ln>
                  <a:noFill/>
                </a:ln>
                <a:solidFill>
                  <a:schemeClr val="tx1"/>
                </a:solidFill>
                <a:effectLst/>
                <a:uLnTx/>
                <a:uFillTx/>
                <a:latin typeface="+mn-lt"/>
                <a:ea typeface="+mn-ea"/>
                <a:cs typeface="+mn-cs"/>
              </a:rPr>
              <a:t> multithreading – 4 threads per core</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Aggressive</a:t>
            </a:r>
            <a:r>
              <a:rPr kumimoji="0" lang="en-US" sz="2800" b="0" i="0" u="none" strike="noStrike" kern="1200" cap="none" spc="0" normalizeH="0" noProof="0" dirty="0" smtClean="0">
                <a:ln>
                  <a:noFill/>
                </a:ln>
                <a:solidFill>
                  <a:schemeClr val="tx1"/>
                </a:solidFill>
                <a:effectLst/>
                <a:uLnTx/>
                <a:uFillTx/>
                <a:latin typeface="+mn-lt"/>
                <a:ea typeface="+mn-ea"/>
                <a:cs typeface="+mn-cs"/>
              </a:rPr>
              <a:t> pre-fetching</a:t>
            </a:r>
          </a:p>
          <a:p>
            <a:pPr marL="800100" lvl="1" indent="-342900">
              <a:spcBef>
                <a:spcPct val="20000"/>
              </a:spcBef>
              <a:buFont typeface="Arial" pitchFamily="34" charset="0"/>
              <a:buChar char="•"/>
              <a:defRPr/>
            </a:pPr>
            <a:r>
              <a:rPr lang="en-US" sz="2800" noProof="0" dirty="0" smtClean="0"/>
              <a:t>ISA extension, new cache features.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Unit(VPU)</a:t>
            </a:r>
            <a:endParaRPr lang="en-US" dirty="0"/>
          </a:p>
        </p:txBody>
      </p:sp>
      <p:pic>
        <p:nvPicPr>
          <p:cNvPr id="4" name="Content Placeholder 3" descr="larrabee-vpu.bmp"/>
          <p:cNvPicPr>
            <a:picLocks noGrp="1" noChangeAspect="1"/>
          </p:cNvPicPr>
          <p:nvPr>
            <p:ph idx="1"/>
          </p:nvPr>
        </p:nvPicPr>
        <p:blipFill>
          <a:blip r:embed="rId3" cstate="print"/>
          <a:stretch>
            <a:fillRect/>
          </a:stretch>
        </p:blipFill>
        <p:spPr>
          <a:xfrm rot="5400000">
            <a:off x="5476875" y="2600325"/>
            <a:ext cx="4629150" cy="2019300"/>
          </a:xfrm>
        </p:spPr>
      </p:pic>
      <p:sp>
        <p:nvSpPr>
          <p:cNvPr id="5" name="Content Placeholder 2"/>
          <p:cNvSpPr txBox="1">
            <a:spLocks/>
          </p:cNvSpPr>
          <p:nvPr/>
        </p:nvSpPr>
        <p:spPr>
          <a:xfrm>
            <a:off x="457200" y="1600200"/>
            <a:ext cx="6324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16-wide SIMD, each with 32bits wide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Load/stores with gather/scatter support.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Mask register enables flexible read and store within packed vector.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Organization</a:t>
            </a:r>
            <a:endParaRPr lang="en-US" dirty="0"/>
          </a:p>
        </p:txBody>
      </p:sp>
      <p:sp>
        <p:nvSpPr>
          <p:cNvPr id="3" name="Content Placeholder 2"/>
          <p:cNvSpPr>
            <a:spLocks noGrp="1"/>
          </p:cNvSpPr>
          <p:nvPr>
            <p:ph idx="1"/>
          </p:nvPr>
        </p:nvSpPr>
        <p:spPr/>
        <p:txBody>
          <a:bodyPr>
            <a:normAutofit/>
          </a:bodyPr>
          <a:lstStyle/>
          <a:p>
            <a:r>
              <a:rPr lang="en-US" dirty="0" smtClean="0"/>
              <a:t>L1</a:t>
            </a:r>
          </a:p>
          <a:p>
            <a:pPr lvl="1"/>
            <a:r>
              <a:rPr lang="en-US" dirty="0" smtClean="0"/>
              <a:t>8K I-Cache and 8k D-Cache per thread</a:t>
            </a:r>
          </a:p>
          <a:p>
            <a:pPr lvl="1"/>
            <a:r>
              <a:rPr lang="en-US" dirty="0" smtClean="0"/>
              <a:t>32K I/D cache per core</a:t>
            </a:r>
          </a:p>
          <a:p>
            <a:pPr lvl="1"/>
            <a:r>
              <a:rPr lang="en-US" smtClean="0"/>
              <a:t>2-way</a:t>
            </a:r>
            <a:endParaRPr lang="en-US" dirty="0" smtClean="0"/>
          </a:p>
          <a:p>
            <a:pPr lvl="1"/>
            <a:r>
              <a:rPr lang="en-US" dirty="0" smtClean="0"/>
              <a:t>Treated as extended registers</a:t>
            </a:r>
          </a:p>
          <a:p>
            <a:r>
              <a:rPr lang="en-US" dirty="0" smtClean="0"/>
              <a:t>L2</a:t>
            </a:r>
          </a:p>
          <a:p>
            <a:pPr lvl="1"/>
            <a:r>
              <a:rPr lang="en-US" dirty="0" smtClean="0"/>
              <a:t>Coherent</a:t>
            </a:r>
          </a:p>
          <a:p>
            <a:pPr lvl="1"/>
            <a:r>
              <a:rPr lang="en-US" dirty="0" smtClean="0"/>
              <a:t>Shared &amp; Divided</a:t>
            </a:r>
          </a:p>
          <a:p>
            <a:pPr lvl="1"/>
            <a:r>
              <a:rPr lang="en-US" dirty="0" smtClean="0"/>
              <a:t>A 256K subset for each core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Chip Network: Ring</a:t>
            </a:r>
            <a:endParaRPr lang="en-US" dirty="0"/>
          </a:p>
        </p:txBody>
      </p:sp>
      <p:pic>
        <p:nvPicPr>
          <p:cNvPr id="2050" name="Picture 2" descr="C:\Users\Runjie\Desktop\NOC.jpg"/>
          <p:cNvPicPr>
            <a:picLocks noChangeAspect="1" noChangeArrowheads="1"/>
          </p:cNvPicPr>
          <p:nvPr/>
        </p:nvPicPr>
        <p:blipFill>
          <a:blip r:embed="rId3" cstate="print"/>
          <a:srcRect/>
          <a:stretch>
            <a:fillRect/>
          </a:stretch>
        </p:blipFill>
        <p:spPr bwMode="auto">
          <a:xfrm>
            <a:off x="1447800" y="1371600"/>
            <a:ext cx="5943600" cy="2915117"/>
          </a:xfrm>
          <a:prstGeom prst="rect">
            <a:avLst/>
          </a:prstGeom>
          <a:noFill/>
        </p:spPr>
      </p:pic>
      <p:sp>
        <p:nvSpPr>
          <p:cNvPr id="4" name="TextBox 3"/>
          <p:cNvSpPr txBox="1"/>
          <p:nvPr/>
        </p:nvSpPr>
        <p:spPr>
          <a:xfrm>
            <a:off x="457200" y="4572000"/>
            <a:ext cx="5410200" cy="1569660"/>
          </a:xfrm>
          <a:prstGeom prst="rect">
            <a:avLst/>
          </a:prstGeom>
          <a:noFill/>
        </p:spPr>
        <p:txBody>
          <a:bodyPr wrap="square" rtlCol="0">
            <a:spAutoFit/>
          </a:bodyPr>
          <a:lstStyle/>
          <a:p>
            <a:r>
              <a:rPr lang="en-US" sz="2400" dirty="0" smtClean="0"/>
              <a:t>Reason for doing this:</a:t>
            </a:r>
          </a:p>
          <a:p>
            <a:r>
              <a:rPr lang="en-US" sz="2400" dirty="0" smtClean="0"/>
              <a:t>	Simplify the design;</a:t>
            </a:r>
          </a:p>
          <a:p>
            <a:r>
              <a:rPr lang="en-US" sz="2400" dirty="0"/>
              <a:t>	</a:t>
            </a:r>
            <a:r>
              <a:rPr lang="en-US" sz="2400" dirty="0" smtClean="0"/>
              <a:t>Cut costs;</a:t>
            </a:r>
          </a:p>
          <a:p>
            <a:r>
              <a:rPr lang="en-US" sz="2400" dirty="0"/>
              <a:t>	</a:t>
            </a:r>
            <a:r>
              <a:rPr lang="en-US" sz="2400" dirty="0" smtClean="0"/>
              <a:t>Get to the market faster</a:t>
            </a:r>
            <a:endParaRPr lang="en-US" sz="2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 at Multiple Levels</a:t>
            </a:r>
            <a:endParaRPr lang="en-US" dirty="0"/>
          </a:p>
        </p:txBody>
      </p:sp>
      <p:sp>
        <p:nvSpPr>
          <p:cNvPr id="5" name="Content Placeholder 2"/>
          <p:cNvSpPr>
            <a:spLocks noGrp="1"/>
          </p:cNvSpPr>
          <p:nvPr>
            <p:ph idx="1"/>
          </p:nvPr>
        </p:nvSpPr>
        <p:spPr/>
        <p:txBody>
          <a:bodyPr/>
          <a:lstStyle/>
          <a:p>
            <a:r>
              <a:rPr lang="en-US" dirty="0" smtClean="0"/>
              <a:t>Threads </a:t>
            </a:r>
            <a:r>
              <a:rPr lang="en-US" sz="2000" dirty="0" smtClean="0"/>
              <a:t>(Hyper-Threading)</a:t>
            </a:r>
          </a:p>
          <a:p>
            <a:pPr lvl="1"/>
            <a:r>
              <a:rPr lang="en-US" dirty="0" smtClean="0"/>
              <a:t>Hardware-managed</a:t>
            </a:r>
          </a:p>
          <a:p>
            <a:pPr lvl="1"/>
            <a:r>
              <a:rPr lang="en-US" dirty="0" smtClean="0"/>
              <a:t>As heavy as an application program or OS</a:t>
            </a:r>
          </a:p>
          <a:p>
            <a:pPr lvl="1"/>
            <a:r>
              <a:rPr lang="en-US" dirty="0" smtClean="0"/>
              <a:t>Up to 4 threads per core</a:t>
            </a:r>
          </a:p>
          <a:p>
            <a:r>
              <a:rPr lang="en-US" dirty="0" smtClean="0"/>
              <a:t>Fibers</a:t>
            </a:r>
          </a:p>
          <a:p>
            <a:pPr lvl="1"/>
            <a:r>
              <a:rPr lang="en-US" dirty="0" smtClean="0"/>
              <a:t>Software-managed</a:t>
            </a:r>
          </a:p>
          <a:p>
            <a:pPr lvl="1"/>
            <a:r>
              <a:rPr lang="en-US" dirty="0" smtClean="0"/>
              <a:t>Chunks decomposed by compliers</a:t>
            </a:r>
            <a:endParaRPr lang="en-US" dirty="0"/>
          </a:p>
          <a:p>
            <a:pPr lvl="1"/>
            <a:r>
              <a:rPr lang="en-US" dirty="0" smtClean="0"/>
              <a:t>Typically up to 8 fibers per thread</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Multithreading at Multiple Levels</a:t>
            </a:r>
            <a:endParaRPr lang="en-US" dirty="0"/>
          </a:p>
        </p:txBody>
      </p:sp>
      <p:sp>
        <p:nvSpPr>
          <p:cNvPr id="3" name="Content Placeholder 2"/>
          <p:cNvSpPr>
            <a:spLocks noGrp="1"/>
          </p:cNvSpPr>
          <p:nvPr>
            <p:ph idx="1"/>
          </p:nvPr>
        </p:nvSpPr>
        <p:spPr/>
        <p:txBody>
          <a:bodyPr/>
          <a:lstStyle/>
          <a:p>
            <a:r>
              <a:rPr lang="en-US" dirty="0" smtClean="0"/>
              <a:t>Strands</a:t>
            </a:r>
          </a:p>
          <a:p>
            <a:pPr lvl="1"/>
            <a:r>
              <a:rPr lang="en-US" dirty="0" smtClean="0"/>
              <a:t>Lowers level</a:t>
            </a:r>
          </a:p>
          <a:p>
            <a:pPr lvl="1"/>
            <a:r>
              <a:rPr lang="en-US" dirty="0" smtClean="0"/>
              <a:t>Individual operations in the SIMD engines</a:t>
            </a:r>
          </a:p>
          <a:p>
            <a:pPr lvl="1"/>
            <a:r>
              <a:rPr lang="en-US" dirty="0" smtClean="0"/>
              <a:t>One strand corresponds to a thread on GPUs</a:t>
            </a:r>
          </a:p>
          <a:p>
            <a:pPr lvl="1"/>
            <a:r>
              <a:rPr lang="en-US" dirty="0" smtClean="0"/>
              <a:t>16 Strands because the 16-lane VPU</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Larrabee</a:t>
            </a:r>
            <a:r>
              <a:rPr lang="en-US" altLang="zh-CN" dirty="0" smtClean="0"/>
              <a:t> Programming Model</a:t>
            </a:r>
            <a:endParaRPr lang="zh-CN" altLang="en-US" dirty="0"/>
          </a:p>
        </p:txBody>
      </p:sp>
      <p:sp>
        <p:nvSpPr>
          <p:cNvPr id="3" name="内容占位符 2"/>
          <p:cNvSpPr>
            <a:spLocks noGrp="1"/>
          </p:cNvSpPr>
          <p:nvPr>
            <p:ph idx="1"/>
          </p:nvPr>
        </p:nvSpPr>
        <p:spPr/>
        <p:txBody>
          <a:bodyPr>
            <a:normAutofit/>
          </a:bodyPr>
          <a:lstStyle/>
          <a:p>
            <a:r>
              <a:rPr lang="en-US" altLang="zh-CN" dirty="0" smtClean="0">
                <a:solidFill>
                  <a:srgbClr val="FF0000"/>
                </a:solidFill>
              </a:rPr>
              <a:t>“FULLY” programmable</a:t>
            </a:r>
          </a:p>
          <a:p>
            <a:r>
              <a:rPr lang="en-US" altLang="zh-CN" dirty="0" smtClean="0"/>
              <a:t>Legacy code easy to migrate and deploy</a:t>
            </a:r>
          </a:p>
          <a:p>
            <a:pPr lvl="1"/>
            <a:r>
              <a:rPr lang="en-US" altLang="zh-CN" dirty="0" smtClean="0"/>
              <a:t>Run both DirectX/OpenGL  and  C/C++ code.</a:t>
            </a:r>
          </a:p>
          <a:p>
            <a:pPr lvl="1"/>
            <a:r>
              <a:rPr lang="en-US" altLang="zh-CN" dirty="0" smtClean="0"/>
              <a:t>Many C/C++ source can be recompiled without modification, due to x86 structures.</a:t>
            </a:r>
          </a:p>
          <a:p>
            <a:pPr lvl="1"/>
            <a:r>
              <a:rPr lang="en-US" altLang="zh-CN" dirty="0" smtClean="0"/>
              <a:t>Crucial to large x86 legacy programs.</a:t>
            </a:r>
          </a:p>
          <a:p>
            <a:r>
              <a:rPr lang="en-US" altLang="zh-CN" dirty="0" smtClean="0"/>
              <a:t>Limitations</a:t>
            </a:r>
          </a:p>
          <a:p>
            <a:pPr lvl="1"/>
            <a:r>
              <a:rPr lang="en-US" altLang="zh-CN" dirty="0" smtClean="0"/>
              <a:t>System call</a:t>
            </a:r>
          </a:p>
          <a:p>
            <a:pPr lvl="1"/>
            <a:r>
              <a:rPr lang="en-US" altLang="zh-CN" dirty="0" smtClean="0"/>
              <a:t>Requires application recompilation</a:t>
            </a:r>
            <a:endParaRPr lang="zh-CN" altLang="en-US" dirty="0"/>
          </a:p>
        </p:txBody>
      </p:sp>
    </p:spTree>
  </p:cSld>
  <p:clrMapOvr>
    <a:masterClrMapping/>
  </p:clrMapOvr>
  <p:transition advTm="75957"/>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Software Threading</a:t>
            </a:r>
            <a:endParaRPr lang="zh-CN" altLang="en-US" dirty="0"/>
          </a:p>
        </p:txBody>
      </p:sp>
      <p:sp>
        <p:nvSpPr>
          <p:cNvPr id="3" name="内容占位符 2"/>
          <p:cNvSpPr>
            <a:spLocks noGrp="1"/>
          </p:cNvSpPr>
          <p:nvPr>
            <p:ph idx="1"/>
          </p:nvPr>
        </p:nvSpPr>
        <p:spPr/>
        <p:txBody>
          <a:bodyPr/>
          <a:lstStyle/>
          <a:p>
            <a:r>
              <a:rPr lang="en-US" altLang="zh-CN" dirty="0" smtClean="0"/>
              <a:t>Architecture level threading:</a:t>
            </a:r>
          </a:p>
          <a:p>
            <a:pPr lvl="1"/>
            <a:r>
              <a:rPr lang="en-US" altLang="zh-CN" dirty="0" smtClean="0"/>
              <a:t>P-threads</a:t>
            </a:r>
          </a:p>
          <a:p>
            <a:pPr lvl="1"/>
            <a:r>
              <a:rPr lang="en-US" altLang="zh-CN" dirty="0" smtClean="0"/>
              <a:t>Extended P-threads to support developers to specify thread affinity.</a:t>
            </a:r>
          </a:p>
          <a:p>
            <a:pPr lvl="1"/>
            <a:r>
              <a:rPr lang="en-US" altLang="zh-CN" dirty="0" smtClean="0"/>
              <a:t>Better task scheduling (task stealing by Bluemofe,1996 &amp; </a:t>
            </a:r>
            <a:r>
              <a:rPr lang="en-US" altLang="zh-CN" dirty="0" err="1" smtClean="0"/>
              <a:t>Reinders</a:t>
            </a:r>
            <a:r>
              <a:rPr lang="en-US" altLang="zh-CN" dirty="0" smtClean="0"/>
              <a:t> 2007), lower costs for threads creation and switching</a:t>
            </a:r>
          </a:p>
          <a:p>
            <a:pPr lvl="1"/>
            <a:r>
              <a:rPr lang="en-US" altLang="zh-CN" dirty="0" smtClean="0"/>
              <a:t>Also supports </a:t>
            </a:r>
            <a:r>
              <a:rPr lang="en-US" altLang="zh-CN" dirty="0" err="1" smtClean="0"/>
              <a:t>OpenMP</a:t>
            </a:r>
            <a:endParaRPr lang="zh-CN" altLang="en-US" dirty="0"/>
          </a:p>
        </p:txBody>
      </p:sp>
    </p:spTree>
  </p:cSld>
  <p:clrMapOvr>
    <a:masterClrMapping/>
  </p:clrMapOvr>
  <p:transition advTm="24819"/>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Communication</a:t>
            </a:r>
            <a:endParaRPr lang="zh-CN" altLang="en-US" dirty="0"/>
          </a:p>
        </p:txBody>
      </p:sp>
      <p:sp>
        <p:nvSpPr>
          <p:cNvPr id="3" name="内容占位符 2"/>
          <p:cNvSpPr>
            <a:spLocks noGrp="1"/>
          </p:cNvSpPr>
          <p:nvPr>
            <p:ph idx="1"/>
          </p:nvPr>
        </p:nvSpPr>
        <p:spPr/>
        <p:txBody>
          <a:bodyPr>
            <a:normAutofit/>
          </a:bodyPr>
          <a:lstStyle/>
          <a:p>
            <a:r>
              <a:rPr lang="en-US" altLang="zh-CN" dirty="0" err="1" smtClean="0"/>
              <a:t>Larrabe</a:t>
            </a:r>
            <a:r>
              <a:rPr lang="en-US" altLang="zh-CN" dirty="0" smtClean="0"/>
              <a:t> native binaries tightly bond with host binaries.</a:t>
            </a:r>
          </a:p>
          <a:p>
            <a:endParaRPr lang="en-US" altLang="zh-CN" dirty="0" smtClean="0"/>
          </a:p>
          <a:p>
            <a:r>
              <a:rPr lang="en-US" altLang="zh-CN" dirty="0" err="1" smtClean="0"/>
              <a:t>Larrabe</a:t>
            </a:r>
            <a:r>
              <a:rPr lang="en-US" altLang="zh-CN" dirty="0" smtClean="0"/>
              <a:t> library handles all memory message/data passing.</a:t>
            </a:r>
          </a:p>
          <a:p>
            <a:endParaRPr lang="en-US" altLang="zh-CN" dirty="0" smtClean="0"/>
          </a:p>
          <a:p>
            <a:r>
              <a:rPr lang="en-US" altLang="zh-CN" dirty="0" smtClean="0"/>
              <a:t>System calls like I/O functions are </a:t>
            </a:r>
            <a:r>
              <a:rPr lang="en-US" altLang="zh-CN" dirty="0" err="1" smtClean="0"/>
              <a:t>proxied</a:t>
            </a:r>
            <a:r>
              <a:rPr lang="en-US" altLang="zh-CN" dirty="0" smtClean="0"/>
              <a:t> from the </a:t>
            </a:r>
            <a:r>
              <a:rPr lang="en-US" altLang="zh-CN" dirty="0" err="1" smtClean="0"/>
              <a:t>Larrabe</a:t>
            </a:r>
            <a:r>
              <a:rPr lang="en-US" altLang="zh-CN" dirty="0" smtClean="0"/>
              <a:t> app back to OS service.</a:t>
            </a:r>
          </a:p>
        </p:txBody>
      </p:sp>
    </p:spTree>
  </p:cSld>
  <p:clrMapOvr>
    <a:masterClrMapping/>
  </p:clrMapOvr>
  <p:transition advTm="45506"/>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High level programming</a:t>
            </a:r>
            <a:endParaRPr lang="zh-CN" altLang="en-US" dirty="0"/>
          </a:p>
        </p:txBody>
      </p:sp>
      <p:sp>
        <p:nvSpPr>
          <p:cNvPr id="3" name="内容占位符 2"/>
          <p:cNvSpPr>
            <a:spLocks noGrp="1"/>
          </p:cNvSpPr>
          <p:nvPr>
            <p:ph idx="1"/>
          </p:nvPr>
        </p:nvSpPr>
        <p:spPr/>
        <p:txBody>
          <a:bodyPr/>
          <a:lstStyle/>
          <a:p>
            <a:r>
              <a:rPr lang="en-US" altLang="zh-CN" dirty="0" err="1" smtClean="0"/>
              <a:t>Larrabe</a:t>
            </a:r>
            <a:r>
              <a:rPr lang="en-US" altLang="zh-CN" dirty="0" smtClean="0"/>
              <a:t> Native is also designed to implement some higher level programming languages.</a:t>
            </a:r>
          </a:p>
          <a:p>
            <a:endParaRPr lang="en-US" altLang="zh-CN" dirty="0" smtClean="0"/>
          </a:p>
          <a:p>
            <a:r>
              <a:rPr lang="en-US" altLang="zh-CN" dirty="0" smtClean="0"/>
              <a:t>Ct, Intel Math Kernel Library or Physics APIs.</a:t>
            </a:r>
          </a:p>
        </p:txBody>
      </p:sp>
    </p:spTree>
  </p:cSld>
  <p:clrMapOvr>
    <a:masterClrMapping/>
  </p:clrMapOvr>
  <p:transition advTm="19406"/>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Task Interaction Graphs: An Example </a:t>
            </a:r>
          </a:p>
        </p:txBody>
      </p:sp>
      <p:sp>
        <p:nvSpPr>
          <p:cNvPr id="17411" name="Rectangle 3"/>
          <p:cNvSpPr>
            <a:spLocks noGrp="1" noChangeArrowheads="1"/>
          </p:cNvSpPr>
          <p:nvPr>
            <p:ph type="body" sz="half" idx="4294967295"/>
          </p:nvPr>
        </p:nvSpPr>
        <p:spPr>
          <a:xfrm>
            <a:off x="0" y="914400"/>
            <a:ext cx="8229600" cy="792163"/>
          </a:xfrm>
        </p:spPr>
        <p:txBody>
          <a:bodyPr/>
          <a:lstStyle/>
          <a:p>
            <a:r>
              <a:rPr lang="en-US"/>
              <a:t>Consider the problem of multiplying a sparse matrix </a:t>
            </a:r>
            <a:r>
              <a:rPr lang="en-US" b="1" i="1"/>
              <a:t>A</a:t>
            </a:r>
            <a:r>
              <a:rPr lang="en-US"/>
              <a:t> with a vector </a:t>
            </a:r>
            <a:r>
              <a:rPr lang="en-US" b="1" i="1"/>
              <a:t>b</a:t>
            </a:r>
            <a:r>
              <a:rPr lang="en-US" i="1"/>
              <a:t>. </a:t>
            </a:r>
            <a:r>
              <a:rPr lang="en-US"/>
              <a:t>The following observations can be made:</a:t>
            </a:r>
          </a:p>
        </p:txBody>
      </p:sp>
      <p:pic>
        <p:nvPicPr>
          <p:cNvPr id="8" name="Picture 4" descr="sparse-matvec1"/>
          <p:cNvPicPr>
            <a:picLocks noGrp="1" noChangeAspect="1" noChangeArrowheads="1"/>
          </p:cNvPicPr>
          <p:nvPr>
            <p:ph sz="half" idx="4294967295"/>
          </p:nvPr>
        </p:nvPicPr>
        <p:blipFill>
          <a:blip r:embed="rId2" cstate="print"/>
          <a:srcRect/>
          <a:stretch>
            <a:fillRect/>
          </a:stretch>
        </p:blipFill>
        <p:spPr>
          <a:xfrm>
            <a:off x="1295400" y="3429000"/>
            <a:ext cx="6781800" cy="2695575"/>
          </a:xfrm>
          <a:noFill/>
          <a:ln/>
        </p:spPr>
      </p:pic>
      <p:sp>
        <p:nvSpPr>
          <p:cNvPr id="17413" name="Text Box 5"/>
          <p:cNvSpPr txBox="1">
            <a:spLocks noChangeArrowheads="1"/>
          </p:cNvSpPr>
          <p:nvPr/>
        </p:nvSpPr>
        <p:spPr bwMode="auto">
          <a:xfrm>
            <a:off x="609600" y="2209800"/>
            <a:ext cx="3429000" cy="274638"/>
          </a:xfrm>
          <a:prstGeom prst="rect">
            <a:avLst/>
          </a:prstGeom>
          <a:noFill/>
          <a:ln w="9525">
            <a:noFill/>
            <a:miter lim="800000"/>
            <a:headEnd/>
            <a:tailEnd/>
          </a:ln>
          <a:effectLst/>
        </p:spPr>
        <p:txBody>
          <a:bodyPr>
            <a:spAutoFit/>
          </a:bodyPr>
          <a:lstStyle/>
          <a:p>
            <a:pPr>
              <a:spcBef>
                <a:spcPct val="50000"/>
              </a:spcBef>
            </a:pPr>
            <a:endParaRPr lang="en-US"/>
          </a:p>
        </p:txBody>
      </p:sp>
      <p:sp>
        <p:nvSpPr>
          <p:cNvPr id="17414" name="Rectangle 6"/>
          <p:cNvSpPr>
            <a:spLocks noChangeArrowheads="1"/>
          </p:cNvSpPr>
          <p:nvPr/>
        </p:nvSpPr>
        <p:spPr bwMode="auto">
          <a:xfrm>
            <a:off x="457200" y="1676400"/>
            <a:ext cx="8229600" cy="2316163"/>
          </a:xfrm>
          <a:prstGeom prst="rect">
            <a:avLst/>
          </a:prstGeom>
          <a:noFill/>
          <a:ln w="9525">
            <a:noFill/>
            <a:miter lim="800000"/>
            <a:headEnd/>
            <a:tailEnd/>
          </a:ln>
          <a:effectLst/>
        </p:spPr>
        <p:txBody>
          <a:bodyPr/>
          <a:lstStyle/>
          <a:p>
            <a:pPr marL="342900" indent="-342900">
              <a:lnSpc>
                <a:spcPct val="110000"/>
              </a:lnSpc>
              <a:spcBef>
                <a:spcPct val="20000"/>
              </a:spcBef>
              <a:buFontTx/>
              <a:buChar char="•"/>
            </a:pPr>
            <a:r>
              <a:rPr lang="en-US" b="1"/>
              <a:t>Notes</a:t>
            </a:r>
          </a:p>
          <a:p>
            <a:pPr marL="742950" lvl="1" indent="-285750">
              <a:lnSpc>
                <a:spcPct val="120000"/>
              </a:lnSpc>
              <a:spcBef>
                <a:spcPct val="20000"/>
              </a:spcBef>
              <a:buFontTx/>
              <a:buChar char="–"/>
            </a:pPr>
            <a:r>
              <a:rPr lang="en-US" sz="1600"/>
              <a:t>Decomposition is as before; each </a:t>
            </a:r>
            <a:r>
              <a:rPr lang="en-US" sz="1600">
                <a:latin typeface="Courier New" pitchFamily="49" charset="0"/>
                <a:cs typeface="Courier New" pitchFamily="49" charset="0"/>
              </a:rPr>
              <a:t>y[i]</a:t>
            </a:r>
            <a:r>
              <a:rPr lang="en-US" sz="1600"/>
              <a:t> computation is a task. </a:t>
            </a:r>
          </a:p>
          <a:p>
            <a:pPr marL="742950" lvl="1" indent="-285750">
              <a:lnSpc>
                <a:spcPct val="120000"/>
              </a:lnSpc>
              <a:spcBef>
                <a:spcPct val="20000"/>
              </a:spcBef>
              <a:buFontTx/>
              <a:buChar char="–"/>
            </a:pPr>
            <a:r>
              <a:rPr lang="en-US" sz="1600"/>
              <a:t>Only non-zero elements of matrix </a:t>
            </a:r>
            <a:r>
              <a:rPr lang="en-US" sz="1600" b="1" i="1"/>
              <a:t>A</a:t>
            </a:r>
            <a:r>
              <a:rPr lang="en-US" sz="1600"/>
              <a:t> participate in the computation, in this case. </a:t>
            </a:r>
          </a:p>
          <a:p>
            <a:pPr marL="742950" lvl="1" indent="-285750">
              <a:lnSpc>
                <a:spcPct val="120000"/>
              </a:lnSpc>
              <a:spcBef>
                <a:spcPct val="20000"/>
              </a:spcBef>
              <a:buFontTx/>
              <a:buChar char="–"/>
            </a:pPr>
            <a:r>
              <a:rPr lang="en-US" sz="1600"/>
              <a:t>We also partition </a:t>
            </a:r>
            <a:r>
              <a:rPr lang="en-US" sz="1600" b="1" i="1"/>
              <a:t>b</a:t>
            </a:r>
            <a:r>
              <a:rPr lang="en-US" sz="1600"/>
              <a:t> across tasks; </a:t>
            </a:r>
            <a:r>
              <a:rPr lang="en-US" sz="1600">
                <a:latin typeface="Courier New" pitchFamily="49" charset="0"/>
                <a:cs typeface="Courier New" pitchFamily="49" charset="0"/>
              </a:rPr>
              <a:t>b[i]</a:t>
            </a:r>
            <a:r>
              <a:rPr lang="en-US" sz="1600"/>
              <a:t> is held by Task </a:t>
            </a:r>
            <a:r>
              <a:rPr lang="en-US" sz="1600">
                <a:latin typeface="Courier New" pitchFamily="49" charset="0"/>
                <a:cs typeface="Courier New" pitchFamily="49" charset="0"/>
              </a:rPr>
              <a:t>i</a:t>
            </a:r>
            <a:r>
              <a:rPr lang="en-US" sz="1600"/>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Irregular Data Structure Support</a:t>
            </a:r>
            <a:endParaRPr lang="zh-CN" altLang="en-US" dirty="0"/>
          </a:p>
        </p:txBody>
      </p:sp>
      <p:sp>
        <p:nvSpPr>
          <p:cNvPr id="3" name="内容占位符 2"/>
          <p:cNvSpPr>
            <a:spLocks noGrp="1"/>
          </p:cNvSpPr>
          <p:nvPr>
            <p:ph idx="1"/>
          </p:nvPr>
        </p:nvSpPr>
        <p:spPr/>
        <p:txBody>
          <a:bodyPr/>
          <a:lstStyle/>
          <a:p>
            <a:r>
              <a:rPr lang="en-US" altLang="zh-CN" dirty="0" smtClean="0"/>
              <a:t>Complex pointer trees, spatial data structures or large sparse n-dimensional matrices.</a:t>
            </a:r>
          </a:p>
          <a:p>
            <a:endParaRPr lang="en-US" altLang="zh-CN" dirty="0" smtClean="0"/>
          </a:p>
          <a:p>
            <a:r>
              <a:rPr lang="en-US" altLang="zh-CN" dirty="0" smtClean="0"/>
              <a:t>Developer-friendly: </a:t>
            </a:r>
            <a:r>
              <a:rPr lang="en-US" altLang="zh-CN" dirty="0" err="1" smtClean="0"/>
              <a:t>Larrabe</a:t>
            </a:r>
            <a:r>
              <a:rPr lang="en-US" altLang="zh-CN" dirty="0" smtClean="0"/>
              <a:t> allows but does not require direct software management to load data into memory.</a:t>
            </a:r>
            <a:endParaRPr lang="zh-CN" altLang="en-US" dirty="0"/>
          </a:p>
        </p:txBody>
      </p:sp>
    </p:spTree>
  </p:cSld>
  <p:clrMapOvr>
    <a:masterClrMapping/>
  </p:clrMapOvr>
  <p:transition advTm="62478"/>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Memory Hierarchy Difference with </a:t>
            </a:r>
            <a:r>
              <a:rPr lang="en-US" altLang="zh-CN" dirty="0" err="1" smtClean="0"/>
              <a:t>Nvidia</a:t>
            </a:r>
            <a:r>
              <a:rPr lang="en-US" altLang="zh-CN" dirty="0" smtClean="0"/>
              <a:t> GPUs</a:t>
            </a:r>
            <a:endParaRPr lang="zh-CN" altLang="en-US" dirty="0"/>
          </a:p>
        </p:txBody>
      </p:sp>
      <p:sp>
        <p:nvSpPr>
          <p:cNvPr id="3" name="内容占位符 2"/>
          <p:cNvSpPr>
            <a:spLocks noGrp="1"/>
          </p:cNvSpPr>
          <p:nvPr>
            <p:ph idx="1"/>
          </p:nvPr>
        </p:nvSpPr>
        <p:spPr/>
        <p:txBody>
          <a:bodyPr>
            <a:normAutofit/>
          </a:bodyPr>
          <a:lstStyle/>
          <a:p>
            <a:r>
              <a:rPr lang="en-US" altLang="zh-CN" dirty="0" err="1" smtClean="0"/>
              <a:t>Nvidia</a:t>
            </a:r>
            <a:r>
              <a:rPr lang="en-US" altLang="zh-CN" dirty="0" smtClean="0"/>
              <a:t> </a:t>
            </a:r>
            <a:r>
              <a:rPr lang="en-US" altLang="zh-CN" dirty="0" err="1" smtClean="0"/>
              <a:t>Geforce</a:t>
            </a:r>
            <a:endParaRPr lang="en-US" altLang="zh-CN" dirty="0" smtClean="0"/>
          </a:p>
          <a:p>
            <a:pPr lvl="1"/>
            <a:r>
              <a:rPr lang="en-US" altLang="zh-CN" dirty="0" smtClean="0"/>
              <a:t>Memory sharing is supported by PBSM(Per-Block Shared Memories), 16KB on </a:t>
            </a:r>
            <a:r>
              <a:rPr lang="en-US" altLang="zh-CN" dirty="0" err="1" smtClean="0"/>
              <a:t>Geforce</a:t>
            </a:r>
            <a:r>
              <a:rPr lang="en-US" altLang="zh-CN" dirty="0" smtClean="0"/>
              <a:t> 8.</a:t>
            </a:r>
          </a:p>
          <a:p>
            <a:pPr lvl="1"/>
            <a:r>
              <a:rPr lang="en-US" altLang="zh-CN" dirty="0" smtClean="0"/>
              <a:t>Each PBSM shared by 8 scalar processors.</a:t>
            </a:r>
          </a:p>
          <a:p>
            <a:pPr lvl="1"/>
            <a:r>
              <a:rPr lang="en-US" altLang="zh-CN" dirty="0" smtClean="0"/>
              <a:t>Programmers </a:t>
            </a:r>
            <a:r>
              <a:rPr lang="en-US" altLang="zh-CN" dirty="0" smtClean="0">
                <a:solidFill>
                  <a:srgbClr val="FF0000"/>
                </a:solidFill>
              </a:rPr>
              <a:t>MUST</a:t>
            </a:r>
            <a:r>
              <a:rPr lang="en-US" altLang="zh-CN" dirty="0" smtClean="0"/>
              <a:t> explicitly load data into PBSM.</a:t>
            </a:r>
          </a:p>
          <a:p>
            <a:pPr lvl="1"/>
            <a:r>
              <a:rPr lang="en-US" altLang="zh-CN" dirty="0" smtClean="0"/>
              <a:t>Not directly sharable by different SIMD groups.</a:t>
            </a:r>
          </a:p>
          <a:p>
            <a:r>
              <a:rPr lang="en-US" altLang="zh-CN" dirty="0" err="1" smtClean="0"/>
              <a:t>Larrabe</a:t>
            </a:r>
            <a:endParaRPr lang="en-US" altLang="zh-CN" dirty="0" smtClean="0"/>
          </a:p>
          <a:p>
            <a:pPr lvl="1"/>
            <a:r>
              <a:rPr lang="en-US" altLang="zh-CN" dirty="0" smtClean="0"/>
              <a:t>All memory shared by all processors.</a:t>
            </a:r>
          </a:p>
          <a:p>
            <a:pPr lvl="1"/>
            <a:r>
              <a:rPr lang="en-US" altLang="zh-CN" dirty="0" smtClean="0"/>
              <a:t>Local data structure sharing </a:t>
            </a:r>
            <a:r>
              <a:rPr lang="en-US" altLang="zh-CN" dirty="0" err="1" smtClean="0"/>
              <a:t>transparantly</a:t>
            </a:r>
            <a:r>
              <a:rPr lang="en-US" altLang="zh-CN" dirty="0" smtClean="0"/>
              <a:t> provided by coherent cached memory hierarchy.</a:t>
            </a:r>
          </a:p>
          <a:p>
            <a:pPr lvl="1"/>
            <a:r>
              <a:rPr lang="en-US" altLang="zh-CN" dirty="0" smtClean="0"/>
              <a:t>Don’t have to care about data loading procedure.</a:t>
            </a:r>
          </a:p>
          <a:p>
            <a:pPr lvl="1"/>
            <a:r>
              <a:rPr lang="en-US" altLang="zh-CN" dirty="0" smtClean="0"/>
              <a:t>Scatter-gather mechanism</a:t>
            </a:r>
            <a:endParaRPr lang="zh-CN" altLang="en-US" dirty="0"/>
          </a:p>
        </p:txBody>
      </p:sp>
    </p:spTree>
  </p:cSld>
  <p:clrMapOvr>
    <a:masterClrMapping/>
  </p:clrMapOvr>
  <p:transition advTm="77502"/>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5638800" y="0"/>
            <a:ext cx="3076575" cy="2857500"/>
          </a:xfrm>
          <a:prstGeom prst="rect">
            <a:avLst/>
          </a:prstGeom>
          <a:noFill/>
          <a:ln w="9525">
            <a:noFill/>
            <a:miter lim="800000"/>
            <a:headEnd/>
            <a:tailEnd/>
          </a:ln>
          <a:effectLst/>
        </p:spPr>
      </p:pic>
      <p:sp>
        <p:nvSpPr>
          <p:cNvPr id="5" name="TextBox 4"/>
          <p:cNvSpPr txBox="1"/>
          <p:nvPr/>
        </p:nvSpPr>
        <p:spPr>
          <a:xfrm>
            <a:off x="533400" y="2514600"/>
            <a:ext cx="4461734" cy="1323439"/>
          </a:xfrm>
          <a:prstGeom prst="rect">
            <a:avLst/>
          </a:prstGeom>
          <a:noFill/>
        </p:spPr>
        <p:txBody>
          <a:bodyPr wrap="none" rtlCol="0" anchor="ctr">
            <a:spAutoFit/>
          </a:bodyPr>
          <a:lstStyle/>
          <a:p>
            <a:r>
              <a:rPr lang="en-US" sz="4000" dirty="0" smtClean="0">
                <a:solidFill>
                  <a:schemeClr val="tx2"/>
                </a:solidFill>
                <a:latin typeface="Cambria" pitchFamily="18" charset="0"/>
                <a:ea typeface="+mj-ea"/>
                <a:cs typeface="+mj-cs"/>
              </a:rPr>
              <a:t>Intel® Nehalem </a:t>
            </a:r>
          </a:p>
          <a:p>
            <a:r>
              <a:rPr lang="en-US" sz="4000" dirty="0" smtClean="0">
                <a:solidFill>
                  <a:schemeClr val="tx2"/>
                </a:solidFill>
                <a:latin typeface="Cambria" pitchFamily="18" charset="0"/>
                <a:ea typeface="+mj-ea"/>
                <a:cs typeface="+mj-cs"/>
              </a:rPr>
              <a:t>Micro-Architecture</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chemeClr val="tx2"/>
                </a:solidFill>
                <a:latin typeface="Cambria" pitchFamily="18" charset="0"/>
              </a:rPr>
              <a:t>Outline</a:t>
            </a:r>
          </a:p>
        </p:txBody>
      </p:sp>
      <p:sp>
        <p:nvSpPr>
          <p:cNvPr id="3" name="Content Placeholder 2"/>
          <p:cNvSpPr>
            <a:spLocks noGrp="1"/>
          </p:cNvSpPr>
          <p:nvPr>
            <p:ph idx="1"/>
          </p:nvPr>
        </p:nvSpPr>
        <p:spPr/>
        <p:txBody>
          <a:bodyPr/>
          <a:lstStyle/>
          <a:p>
            <a:r>
              <a:rPr lang="en-US" dirty="0" smtClean="0"/>
              <a:t>Brief History</a:t>
            </a:r>
          </a:p>
          <a:p>
            <a:r>
              <a:rPr lang="en-US" dirty="0" smtClean="0"/>
              <a:t>Overview</a:t>
            </a:r>
          </a:p>
          <a:p>
            <a:r>
              <a:rPr lang="en-US" dirty="0" smtClean="0"/>
              <a:t>Memory System</a:t>
            </a:r>
          </a:p>
          <a:p>
            <a:r>
              <a:rPr lang="en-US" dirty="0" smtClean="0"/>
              <a:t>Core Architecture</a:t>
            </a:r>
          </a:p>
          <a:p>
            <a:r>
              <a:rPr lang="en-US" dirty="0" smtClean="0"/>
              <a:t>Hyper- Threading Technology</a:t>
            </a:r>
          </a:p>
          <a:p>
            <a:r>
              <a:rPr lang="en-US" dirty="0" smtClean="0"/>
              <a:t>Quick Path Interconnect (QPI)</a:t>
            </a:r>
            <a:endParaRPr lang="en-US" dirty="0"/>
          </a:p>
        </p:txBody>
      </p:sp>
      <p:pic>
        <p:nvPicPr>
          <p:cNvPr id="5122" name="Picture 2" descr="http://news.idealo.co.uk/wp-content/uploads/2008/11/intel-core-i7-nehalem-processor-2.gif"/>
          <p:cNvPicPr>
            <a:picLocks noChangeAspect="1" noChangeArrowheads="1"/>
          </p:cNvPicPr>
          <p:nvPr/>
        </p:nvPicPr>
        <p:blipFill>
          <a:blip r:embed="rId2" cstate="print"/>
          <a:srcRect/>
          <a:stretch>
            <a:fillRect/>
          </a:stretch>
        </p:blipFill>
        <p:spPr bwMode="auto">
          <a:xfrm>
            <a:off x="5638800" y="381000"/>
            <a:ext cx="3238500" cy="2743201"/>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chemeClr val="tx2"/>
                </a:solidFill>
                <a:latin typeface="Cambria" pitchFamily="18" charset="0"/>
              </a:rPr>
              <a:t>Brief History </a:t>
            </a:r>
            <a:br>
              <a:rPr lang="en-US" dirty="0" smtClean="0">
                <a:solidFill>
                  <a:schemeClr val="tx2"/>
                </a:solidFill>
                <a:latin typeface="Cambria" pitchFamily="18" charset="0"/>
              </a:rPr>
            </a:br>
            <a:r>
              <a:rPr lang="en-US" dirty="0" smtClean="0">
                <a:solidFill>
                  <a:schemeClr val="tx2"/>
                </a:solidFill>
                <a:latin typeface="Cambria" pitchFamily="18" charset="0"/>
              </a:rPr>
              <a:t>about Intel Processors</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42900" y="1524000"/>
            <a:ext cx="84582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0" y="990600"/>
            <a:ext cx="9143999" cy="5181600"/>
          </a:xfrm>
          <a:prstGeom prst="rect">
            <a:avLst/>
          </a:prstGeom>
          <a:noFill/>
          <a:ln w="9525">
            <a:noFill/>
            <a:miter lim="800000"/>
            <a:headEnd/>
            <a:tailEnd/>
          </a:ln>
          <a:effectLst/>
        </p:spPr>
      </p:pic>
      <p:sp>
        <p:nvSpPr>
          <p:cNvPr id="2" name="Title 1"/>
          <p:cNvSpPr>
            <a:spLocks noGrp="1"/>
          </p:cNvSpPr>
          <p:nvPr>
            <p:ph type="title"/>
          </p:nvPr>
        </p:nvSpPr>
        <p:spPr>
          <a:xfrm>
            <a:off x="457200" y="76200"/>
            <a:ext cx="8229600" cy="1143000"/>
          </a:xfrm>
        </p:spPr>
        <p:txBody>
          <a:bodyPr/>
          <a:lstStyle/>
          <a:p>
            <a:pPr algn="l"/>
            <a:r>
              <a:rPr lang="en-US" dirty="0" smtClean="0">
                <a:solidFill>
                  <a:schemeClr val="tx2"/>
                </a:solidFill>
                <a:latin typeface="Cambria" pitchFamily="18" charset="0"/>
              </a:rPr>
              <a:t>Nehalem System Example:</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2"/>
                </a:solidFill>
                <a:latin typeface="Cambria" pitchFamily="18" charset="0"/>
              </a:rPr>
              <a:t>Building Blocks</a:t>
            </a:r>
            <a:endParaRPr lang="en-US" dirty="0"/>
          </a:p>
        </p:txBody>
      </p:sp>
      <p:pic>
        <p:nvPicPr>
          <p:cNvPr id="4100" name="Picture 4"/>
          <p:cNvPicPr>
            <a:picLocks noGrp="1" noChangeAspect="1" noChangeArrowheads="1"/>
          </p:cNvPicPr>
          <p:nvPr>
            <p:ph idx="1"/>
          </p:nvPr>
        </p:nvPicPr>
        <p:blipFill>
          <a:blip r:embed="rId2" cstate="print"/>
          <a:srcRect/>
          <a:stretch>
            <a:fillRect/>
          </a:stretch>
        </p:blipFill>
        <p:spPr bwMode="auto">
          <a:xfrm>
            <a:off x="0" y="1371600"/>
            <a:ext cx="9144000" cy="4800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2"/>
                </a:solidFill>
                <a:latin typeface="Cambria" pitchFamily="18" charset="0"/>
              </a:rPr>
              <a:t>How to make Silicon Die?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14300" y="1219200"/>
            <a:ext cx="9029700" cy="4895850"/>
          </a:xfrm>
          <a:prstGeom prst="rect">
            <a:avLst/>
          </a:prstGeom>
          <a:noFill/>
          <a:ln w="12700" cap="flat" cmpd="sng">
            <a:noFill/>
            <a:prstDash val="sysDot"/>
            <a:miter lim="800000"/>
            <a:headEnd type="none" w="sm" len="sm"/>
            <a:tailEnd type="none" w="sm" len="sm"/>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3581400" y="2590800"/>
            <a:ext cx="5562600" cy="3559649"/>
          </a:xfrm>
          <a:prstGeom prst="rect">
            <a:avLst/>
          </a:prstGeom>
          <a:noFill/>
          <a:ln w="9525">
            <a:noFill/>
            <a:miter lim="800000"/>
            <a:headEnd/>
            <a:tailEnd/>
          </a:ln>
          <a:effectLst/>
        </p:spPr>
      </p:pic>
      <p:sp>
        <p:nvSpPr>
          <p:cNvPr id="2" name="Title 1"/>
          <p:cNvSpPr>
            <a:spLocks noGrp="1"/>
          </p:cNvSpPr>
          <p:nvPr>
            <p:ph type="title"/>
          </p:nvPr>
        </p:nvSpPr>
        <p:spPr>
          <a:xfrm>
            <a:off x="228600" y="152400"/>
            <a:ext cx="8229600" cy="914400"/>
          </a:xfrm>
        </p:spPr>
        <p:txBody>
          <a:bodyPr>
            <a:noAutofit/>
          </a:bodyPr>
          <a:lstStyle/>
          <a:p>
            <a:pPr algn="l"/>
            <a:r>
              <a:rPr lang="en-US" sz="4700" dirty="0" smtClean="0">
                <a:solidFill>
                  <a:schemeClr val="tx2"/>
                </a:solidFill>
                <a:latin typeface="Cambria" pitchFamily="18" charset="0"/>
              </a:rPr>
              <a:t>Overview of Nehalem Processor Chip</a:t>
            </a:r>
            <a:endParaRPr lang="en-US" sz="4700" dirty="0">
              <a:solidFill>
                <a:schemeClr val="tx2"/>
              </a:solidFill>
              <a:latin typeface="Cambria" pitchFamily="18" charset="0"/>
            </a:endParaRPr>
          </a:p>
        </p:txBody>
      </p:sp>
      <p:sp>
        <p:nvSpPr>
          <p:cNvPr id="3" name="Content Placeholder 2"/>
          <p:cNvSpPr>
            <a:spLocks noGrp="1"/>
          </p:cNvSpPr>
          <p:nvPr>
            <p:ph idx="1"/>
          </p:nvPr>
        </p:nvSpPr>
        <p:spPr>
          <a:xfrm>
            <a:off x="457200" y="1295400"/>
            <a:ext cx="8229600" cy="4906962"/>
          </a:xfrm>
        </p:spPr>
        <p:txBody>
          <a:bodyPr>
            <a:normAutofit/>
          </a:bodyPr>
          <a:lstStyle/>
          <a:p>
            <a:r>
              <a:rPr lang="en-US" sz="2000" dirty="0" smtClean="0"/>
              <a:t>Four identical compute core</a:t>
            </a:r>
          </a:p>
          <a:p>
            <a:r>
              <a:rPr lang="en-US" sz="2000" dirty="0" smtClean="0"/>
              <a:t>UIU: Un-core interface unit</a:t>
            </a:r>
          </a:p>
          <a:p>
            <a:r>
              <a:rPr lang="en-US" sz="2000" dirty="0" smtClean="0"/>
              <a:t>L3 cache memory</a:t>
            </a:r>
          </a:p>
          <a:p>
            <a:pPr>
              <a:buNone/>
            </a:pPr>
            <a:r>
              <a:rPr lang="en-US" sz="2000" dirty="0" smtClean="0"/>
              <a:t>      and </a:t>
            </a:r>
          </a:p>
          <a:p>
            <a:pPr>
              <a:buNone/>
            </a:pPr>
            <a:r>
              <a:rPr lang="en-US" sz="2000" dirty="0"/>
              <a:t> </a:t>
            </a:r>
            <a:r>
              <a:rPr lang="en-US" sz="2000" dirty="0" smtClean="0"/>
              <a:t>     data block memory</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3581400" y="2584415"/>
            <a:ext cx="5562600" cy="3559649"/>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pPr algn="l"/>
            <a:r>
              <a:rPr lang="en-US" dirty="0" smtClean="0">
                <a:solidFill>
                  <a:schemeClr val="tx2"/>
                </a:solidFill>
                <a:latin typeface="Cambria" pitchFamily="18" charset="0"/>
              </a:rPr>
              <a:t>Overview of Nehalem </a:t>
            </a:r>
            <a:br>
              <a:rPr lang="en-US" dirty="0" smtClean="0">
                <a:solidFill>
                  <a:schemeClr val="tx2"/>
                </a:solidFill>
                <a:latin typeface="Cambria" pitchFamily="18" charset="0"/>
              </a:rPr>
            </a:br>
            <a:r>
              <a:rPr lang="en-US" dirty="0" smtClean="0">
                <a:solidFill>
                  <a:schemeClr val="tx2"/>
                </a:solidFill>
                <a:latin typeface="Cambria" pitchFamily="18" charset="0"/>
              </a:rPr>
              <a:t>Processor Chip(cont.)</a:t>
            </a:r>
            <a:endParaRPr lang="en-US" dirty="0"/>
          </a:p>
        </p:txBody>
      </p:sp>
      <p:sp>
        <p:nvSpPr>
          <p:cNvPr id="3" name="Content Placeholder 2"/>
          <p:cNvSpPr>
            <a:spLocks noGrp="1"/>
          </p:cNvSpPr>
          <p:nvPr>
            <p:ph idx="1"/>
          </p:nvPr>
        </p:nvSpPr>
        <p:spPr/>
        <p:txBody>
          <a:bodyPr/>
          <a:lstStyle/>
          <a:p>
            <a:r>
              <a:rPr lang="en-US" sz="2000" dirty="0" smtClean="0"/>
              <a:t>IMC : Integrated Memory Controller with 3 DDR3 memory channels</a:t>
            </a:r>
          </a:p>
          <a:p>
            <a:r>
              <a:rPr lang="en-US" sz="2000" dirty="0" smtClean="0"/>
              <a:t>QPI : Quick Path Interconnect ports</a:t>
            </a:r>
          </a:p>
          <a:p>
            <a:r>
              <a:rPr lang="en-US" sz="2000" dirty="0" smtClean="0"/>
              <a:t>Auxiliary circuitry for </a:t>
            </a:r>
          </a:p>
          <a:p>
            <a:pPr>
              <a:buNone/>
            </a:pPr>
            <a:r>
              <a:rPr lang="en-US" sz="2000" dirty="0" smtClean="0"/>
              <a:t>      cache-coherence,</a:t>
            </a:r>
          </a:p>
          <a:p>
            <a:pPr>
              <a:buNone/>
            </a:pPr>
            <a:r>
              <a:rPr lang="en-US" sz="2000" dirty="0" smtClean="0"/>
              <a:t>      power control,</a:t>
            </a:r>
          </a:p>
          <a:p>
            <a:pPr>
              <a:buNone/>
            </a:pPr>
            <a:r>
              <a:rPr lang="en-US" sz="2000" dirty="0" smtClean="0"/>
              <a:t>      system management,</a:t>
            </a:r>
          </a:p>
          <a:p>
            <a:pPr>
              <a:buNone/>
            </a:pPr>
            <a:r>
              <a:rPr lang="en-US" sz="2000" dirty="0" smtClean="0"/>
              <a:t>      performance monitoring</a:t>
            </a:r>
          </a:p>
          <a:p>
            <a:pPr>
              <a:buNone/>
            </a:pPr>
            <a:endParaRPr lang="en-US" sz="2400" dirty="0" smtClean="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Processes and Mapping </a:t>
            </a:r>
          </a:p>
        </p:txBody>
      </p:sp>
      <p:sp>
        <p:nvSpPr>
          <p:cNvPr id="19459" name="Rectangle 3"/>
          <p:cNvSpPr>
            <a:spLocks noGrp="1" noChangeArrowheads="1"/>
          </p:cNvSpPr>
          <p:nvPr>
            <p:ph type="body" idx="1"/>
          </p:nvPr>
        </p:nvSpPr>
        <p:spPr>
          <a:xfrm>
            <a:off x="457200" y="1036638"/>
            <a:ext cx="8305800" cy="4906962"/>
          </a:xfrm>
        </p:spPr>
        <p:txBody>
          <a:bodyPr/>
          <a:lstStyle/>
          <a:p>
            <a:pPr>
              <a:lnSpc>
                <a:spcPct val="90000"/>
              </a:lnSpc>
            </a:pPr>
            <a:r>
              <a:rPr lang="en-US"/>
              <a:t>In general, the number of tasks in a decomposition exceeds the number of processing elements available. </a:t>
            </a:r>
          </a:p>
          <a:p>
            <a:pPr lvl="1">
              <a:lnSpc>
                <a:spcPct val="90000"/>
              </a:lnSpc>
            </a:pPr>
            <a:r>
              <a:rPr lang="en-US"/>
              <a:t>Thus, a parallel algorithm must also provide a mapping of tasks to processes. </a:t>
            </a:r>
          </a:p>
          <a:p>
            <a:pPr lvl="1">
              <a:lnSpc>
                <a:spcPct val="90000"/>
              </a:lnSpc>
            </a:pPr>
            <a:endParaRPr lang="en-US"/>
          </a:p>
          <a:p>
            <a:pPr>
              <a:lnSpc>
                <a:spcPct val="90000"/>
              </a:lnSpc>
            </a:pPr>
            <a:r>
              <a:rPr lang="en-US" sz="1800" b="1"/>
              <a:t>Note:</a:t>
            </a:r>
            <a:r>
              <a:rPr lang="en-US" sz="1800"/>
              <a:t> mapping is from tasks to processes, as opposed to processors. </a:t>
            </a:r>
          </a:p>
          <a:p>
            <a:pPr lvl="1">
              <a:lnSpc>
                <a:spcPct val="90000"/>
              </a:lnSpc>
            </a:pPr>
            <a:r>
              <a:rPr lang="en-US" sz="1600"/>
              <a:t>Because typical programming APIs do not allow easy binding of tasks to physical processors. </a:t>
            </a:r>
          </a:p>
          <a:p>
            <a:pPr lvl="1">
              <a:lnSpc>
                <a:spcPct val="90000"/>
              </a:lnSpc>
            </a:pPr>
            <a:r>
              <a:rPr lang="en-US" sz="1600"/>
              <a:t>We aggregate tasks into processes and rely on the system to map these processes to physical processors. </a:t>
            </a:r>
          </a:p>
          <a:p>
            <a:pPr lvl="1">
              <a:lnSpc>
                <a:spcPct val="90000"/>
              </a:lnSpc>
            </a:pPr>
            <a:endParaRPr lang="en-US" sz="1600"/>
          </a:p>
          <a:p>
            <a:pPr>
              <a:lnSpc>
                <a:spcPct val="90000"/>
              </a:lnSpc>
            </a:pPr>
            <a:r>
              <a:rPr lang="en-US" sz="1800"/>
              <a:t>Processes (no in UNIX sense): logical computing agents that perform tasks</a:t>
            </a:r>
          </a:p>
          <a:p>
            <a:pPr lvl="1">
              <a:lnSpc>
                <a:spcPct val="90000"/>
              </a:lnSpc>
            </a:pPr>
            <a:r>
              <a:rPr lang="en-US" sz="1600"/>
              <a:t>Task + task data + task code required to produce the task’s output</a:t>
            </a:r>
          </a:p>
          <a:p>
            <a:pPr lvl="1">
              <a:lnSpc>
                <a:spcPct val="90000"/>
              </a:lnSpc>
            </a:pPr>
            <a:endParaRPr lang="en-US" sz="1600"/>
          </a:p>
          <a:p>
            <a:pPr>
              <a:lnSpc>
                <a:spcPct val="90000"/>
              </a:lnSpc>
            </a:pPr>
            <a:r>
              <a:rPr lang="en-US" sz="1800"/>
              <a:t>Processors: physical hardware units that perform tasks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chemeClr val="tx2"/>
                </a:solidFill>
                <a:latin typeface="Cambria" pitchFamily="18" charset="0"/>
              </a:rPr>
              <a:t>Overview of Nehalem </a:t>
            </a:r>
            <a:br>
              <a:rPr lang="en-US" dirty="0" smtClean="0">
                <a:solidFill>
                  <a:schemeClr val="tx2"/>
                </a:solidFill>
                <a:latin typeface="Cambria" pitchFamily="18" charset="0"/>
              </a:rPr>
            </a:br>
            <a:r>
              <a:rPr lang="en-US" dirty="0" smtClean="0">
                <a:solidFill>
                  <a:schemeClr val="tx2"/>
                </a:solidFill>
                <a:latin typeface="Cambria" pitchFamily="18" charset="0"/>
              </a:rPr>
              <a:t>Processor Chip(cont.)</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038600" y="2590800"/>
            <a:ext cx="5105400" cy="3514725"/>
          </a:xfrm>
          <a:prstGeom prst="rect">
            <a:avLst/>
          </a:prstGeom>
          <a:noFill/>
          <a:ln w="9525">
            <a:noFill/>
            <a:miter lim="800000"/>
            <a:headEnd/>
            <a:tailEnd/>
          </a:ln>
          <a:effectLst/>
        </p:spPr>
      </p:pic>
      <p:sp>
        <p:nvSpPr>
          <p:cNvPr id="5" name="TextBox 4"/>
          <p:cNvSpPr txBox="1"/>
          <p:nvPr/>
        </p:nvSpPr>
        <p:spPr>
          <a:xfrm>
            <a:off x="228600" y="1981200"/>
            <a:ext cx="4724400" cy="2554545"/>
          </a:xfrm>
          <a:prstGeom prst="rect">
            <a:avLst/>
          </a:prstGeom>
          <a:noFill/>
        </p:spPr>
        <p:txBody>
          <a:bodyPr wrap="square" rtlCol="0">
            <a:spAutoFit/>
          </a:bodyPr>
          <a:lstStyle/>
          <a:p>
            <a:pPr>
              <a:buFont typeface="Arial" pitchFamily="34" charset="0"/>
              <a:buChar char="•"/>
            </a:pPr>
            <a:r>
              <a:rPr lang="en-US" sz="2000" dirty="0" smtClean="0"/>
              <a:t>  Chip is divided into two domains: </a:t>
            </a:r>
          </a:p>
          <a:p>
            <a:r>
              <a:rPr lang="en-US" sz="2000" dirty="0" smtClean="0"/>
              <a:t>	“Un-core” and “core” </a:t>
            </a:r>
          </a:p>
          <a:p>
            <a:pPr>
              <a:buFont typeface="Arial" pitchFamily="34" charset="0"/>
              <a:buChar char="•"/>
            </a:pPr>
            <a:r>
              <a:rPr lang="en-US" sz="2000" dirty="0" smtClean="0"/>
              <a:t> “Core” components operate with a </a:t>
            </a:r>
          </a:p>
          <a:p>
            <a:r>
              <a:rPr lang="en-US" sz="2000" dirty="0" smtClean="0"/>
              <a:t>   same clock frequency of the actual Core</a:t>
            </a:r>
          </a:p>
          <a:p>
            <a:pPr>
              <a:buFont typeface="Arial" pitchFamily="34" charset="0"/>
              <a:buChar char="•"/>
            </a:pPr>
            <a:r>
              <a:rPr lang="en-US" sz="2000" dirty="0" smtClean="0"/>
              <a:t> “Un-Core” components operate </a:t>
            </a:r>
          </a:p>
          <a:p>
            <a:r>
              <a:rPr lang="en-US" sz="2000" dirty="0" smtClean="0"/>
              <a:t>    with different frequency.</a:t>
            </a:r>
          </a:p>
          <a:p>
            <a:endParaRPr lang="en-US" sz="2000" dirty="0" smtClean="0"/>
          </a:p>
          <a:p>
            <a:endParaRPr lang="en-US" sz="2000" dirty="0"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4648200"/>
            <a:ext cx="7696200" cy="1143000"/>
          </a:xfrm>
        </p:spPr>
        <p:txBody>
          <a:bodyPr>
            <a:normAutofit fontScale="90000"/>
          </a:bodyPr>
          <a:lstStyle/>
          <a:p>
            <a:pPr algn="l"/>
            <a:r>
              <a:rPr lang="en-US" sz="4000" dirty="0" smtClean="0">
                <a:solidFill>
                  <a:schemeClr val="tx2"/>
                </a:solidFill>
                <a:latin typeface="Cambria" pitchFamily="18" charset="0"/>
              </a:rPr>
              <a:t>Memory</a:t>
            </a:r>
            <a:r>
              <a:rPr lang="en-US" dirty="0" smtClean="0"/>
              <a:t> </a:t>
            </a:r>
            <a:r>
              <a:rPr lang="en-US" sz="4000" dirty="0" smtClean="0">
                <a:solidFill>
                  <a:schemeClr val="tx2"/>
                </a:solidFill>
                <a:latin typeface="Cambria" pitchFamily="18" charset="0"/>
              </a:rPr>
              <a:t>System</a:t>
            </a:r>
            <a:br>
              <a:rPr lang="en-US" sz="4000" dirty="0" smtClean="0">
                <a:solidFill>
                  <a:schemeClr val="tx2"/>
                </a:solidFill>
                <a:latin typeface="Cambria" pitchFamily="18" charset="0"/>
              </a:rPr>
            </a:br>
            <a:r>
              <a:rPr lang="en-US" sz="4000" dirty="0" smtClean="0">
                <a:solidFill>
                  <a:schemeClr val="tx2"/>
                </a:solidFill>
                <a:latin typeface="Cambria" pitchFamily="18" charset="0"/>
              </a:rPr>
              <a:t>and Core Architecture</a:t>
            </a:r>
          </a:p>
        </p:txBody>
      </p:sp>
      <p:pic>
        <p:nvPicPr>
          <p:cNvPr id="22530" name="Picture 2"/>
          <p:cNvPicPr>
            <a:picLocks noChangeAspect="1" noChangeArrowheads="1"/>
          </p:cNvPicPr>
          <p:nvPr/>
        </p:nvPicPr>
        <p:blipFill>
          <a:blip r:embed="rId2" cstate="print"/>
          <a:srcRect/>
          <a:stretch>
            <a:fillRect/>
          </a:stretch>
        </p:blipFill>
        <p:spPr bwMode="auto">
          <a:xfrm>
            <a:off x="0" y="0"/>
            <a:ext cx="9178179"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0" y="1419664"/>
            <a:ext cx="9144000" cy="4724399"/>
          </a:xfrm>
          <a:prstGeom prst="rect">
            <a:avLst/>
          </a:prstGeom>
          <a:noFill/>
          <a:ln w="9525">
            <a:noFill/>
            <a:miter lim="800000"/>
            <a:headEnd/>
            <a:tailEnd/>
          </a:ln>
          <a:effectLst/>
        </p:spPr>
      </p:pic>
      <p:sp>
        <p:nvSpPr>
          <p:cNvPr id="2" name="Title 1"/>
          <p:cNvSpPr>
            <a:spLocks noGrp="1"/>
          </p:cNvSpPr>
          <p:nvPr>
            <p:ph type="title"/>
          </p:nvPr>
        </p:nvSpPr>
        <p:spPr/>
        <p:txBody>
          <a:bodyPr>
            <a:noAutofit/>
          </a:bodyPr>
          <a:lstStyle/>
          <a:p>
            <a:pPr algn="l"/>
            <a:r>
              <a:rPr lang="en-US" sz="4000" dirty="0" smtClean="0">
                <a:solidFill>
                  <a:schemeClr val="tx2"/>
                </a:solidFill>
                <a:latin typeface="Cambria" pitchFamily="18" charset="0"/>
              </a:rPr>
              <a:t>Nehalem Memory Hierarchy Overview</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smtClean="0">
                <a:solidFill>
                  <a:schemeClr val="tx2"/>
                </a:solidFill>
                <a:latin typeface="Cambria" pitchFamily="18" charset="0"/>
              </a:rPr>
              <a:t>Cache Hierarchy Latencies</a:t>
            </a:r>
          </a:p>
        </p:txBody>
      </p:sp>
      <p:sp>
        <p:nvSpPr>
          <p:cNvPr id="3" name="Content Placeholder 2"/>
          <p:cNvSpPr>
            <a:spLocks noGrp="1"/>
          </p:cNvSpPr>
          <p:nvPr>
            <p:ph idx="1"/>
          </p:nvPr>
        </p:nvSpPr>
        <p:spPr/>
        <p:txBody>
          <a:bodyPr>
            <a:normAutofit/>
          </a:bodyPr>
          <a:lstStyle/>
          <a:p>
            <a:r>
              <a:rPr lang="en-US" sz="2400" dirty="0" smtClean="0"/>
              <a:t>L1 32KB 8-way, Latency 4 cycles</a:t>
            </a:r>
          </a:p>
          <a:p>
            <a:r>
              <a:rPr lang="en-US" sz="2400" dirty="0" smtClean="0"/>
              <a:t>L2 256KB 8-way, Latency &lt; 12 cycles</a:t>
            </a:r>
          </a:p>
          <a:p>
            <a:r>
              <a:rPr lang="en-US" sz="2400" dirty="0" smtClean="0"/>
              <a:t>L3 8MB shared , 16-way, Latency 30-40 cycles (4 core system)</a:t>
            </a:r>
          </a:p>
          <a:p>
            <a:r>
              <a:rPr lang="en-US" sz="2400" dirty="0" smtClean="0"/>
              <a:t>L3 24MB shared, 24-way, Latency 30-60 cycles(8 core system)</a:t>
            </a:r>
          </a:p>
          <a:p>
            <a:r>
              <a:rPr lang="en-US" sz="2400" dirty="0" smtClean="0"/>
              <a:t>DRAM , Latency  ~ 180 – 200 cycles</a:t>
            </a:r>
            <a:endParaRPr lang="en-US" sz="2400"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Nehalem</a:t>
            </a:r>
            <a:r>
              <a:rPr lang="en-US" dirty="0" smtClean="0"/>
              <a:t> </a:t>
            </a:r>
            <a:r>
              <a:rPr lang="en-US" sz="4000" dirty="0" smtClean="0">
                <a:solidFill>
                  <a:schemeClr val="tx2"/>
                </a:solidFill>
                <a:latin typeface="Cambria" pitchFamily="18" charset="0"/>
              </a:rPr>
              <a:t>Microarchitecture</a:t>
            </a:r>
            <a:endParaRPr lang="en-US" sz="4000" dirty="0">
              <a:solidFill>
                <a:schemeClr val="tx2"/>
              </a:solidFill>
              <a:latin typeface="Cambria" pitchFamily="18" charset="0"/>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2362200" y="895350"/>
            <a:ext cx="4886326" cy="5276850"/>
          </a:xfrm>
          <a:prstGeom prst="rect">
            <a:avLst/>
          </a:prstGeom>
          <a:noFill/>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0  L -0.25 0  E" pathEditMode="relative" ptsTypes="">
                                      <p:cBhvr>
                                        <p:cTn id="6" dur="1000" fill="hold"/>
                                        <p:tgtEl>
                                          <p:spTgt spid="10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Instruction</a:t>
            </a:r>
            <a:r>
              <a:rPr lang="en-US" dirty="0" smtClean="0"/>
              <a:t> </a:t>
            </a:r>
            <a:r>
              <a:rPr lang="en-US" sz="4000" dirty="0" smtClean="0">
                <a:solidFill>
                  <a:schemeClr val="tx2"/>
                </a:solidFill>
                <a:latin typeface="Cambria" pitchFamily="18" charset="0"/>
              </a:rPr>
              <a:t>Execution</a:t>
            </a:r>
            <a:endParaRPr lang="en-US" sz="4000" dirty="0">
              <a:solidFill>
                <a:schemeClr val="tx2"/>
              </a:solidFill>
              <a:latin typeface="Cambria" pitchFamily="18" charset="0"/>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914400"/>
            <a:ext cx="4886326" cy="5276850"/>
          </a:xfrm>
          <a:prstGeom prst="rect">
            <a:avLst/>
          </a:prstGeom>
          <a:noFill/>
        </p:spPr>
      </p:pic>
    </p:spTree>
  </p:cSld>
  <p:clrMapOvr>
    <a:masterClrMapping/>
  </p:clrMapOvr>
  <p:transition advTm="0"/>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Instruction</a:t>
            </a:r>
            <a:r>
              <a:rPr lang="en-US" dirty="0" smtClean="0"/>
              <a:t> </a:t>
            </a:r>
            <a:r>
              <a:rPr lang="en-US" sz="4000" dirty="0" smtClean="0">
                <a:solidFill>
                  <a:schemeClr val="tx2"/>
                </a:solidFill>
                <a:latin typeface="Cambria" pitchFamily="18" charset="0"/>
              </a:rPr>
              <a:t>Execution (1/5)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257800"/>
          </a:xfrm>
        </p:spPr>
        <p:txBody>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Instruction</a:t>
            </a:r>
            <a:r>
              <a:rPr lang="en-US" dirty="0" smtClean="0"/>
              <a:t> </a:t>
            </a:r>
            <a:r>
              <a:rPr lang="en-US" sz="4000" dirty="0" smtClean="0">
                <a:solidFill>
                  <a:schemeClr val="tx2"/>
                </a:solidFill>
                <a:latin typeface="Cambria" pitchFamily="18" charset="0"/>
              </a:rPr>
              <a:t>Execution (2/5)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257800"/>
          </a:xfrm>
        </p:spPr>
        <p:txBody>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514350" indent="-514350">
              <a:buFont typeface="+mj-lt"/>
              <a:buAutoNum type="arabicPeriod"/>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Instruction Execution (3/5)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257800"/>
          </a:xfrm>
        </p:spPr>
        <p:txBody>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514350" indent="-514350">
              <a:buFont typeface="+mj-lt"/>
              <a:buAutoNum type="arabicPeriod"/>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a:p>
            <a:pPr marL="514350" indent="-514350">
              <a:buFont typeface="+mj-lt"/>
              <a:buAutoNum type="arabicPeriod"/>
            </a:pPr>
            <a:r>
              <a:rPr lang="en-US" dirty="0" smtClean="0">
                <a:solidFill>
                  <a:srgbClr val="930E96"/>
                </a:solidFill>
              </a:rPr>
              <a:t>Instructions optimized and combined</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 y="2743200"/>
            <a:ext cx="3048000" cy="12954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Instruction Execution (4/5)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066800"/>
            <a:ext cx="4038600" cy="5257800"/>
          </a:xfrm>
        </p:spPr>
        <p:txBody>
          <a:bodyPr>
            <a:normAutofit/>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514350" indent="-514350">
              <a:buFont typeface="+mj-lt"/>
              <a:buAutoNum type="arabicPeriod"/>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a:p>
            <a:pPr marL="514350" indent="-514350">
              <a:buFont typeface="+mj-lt"/>
              <a:buAutoNum type="arabicPeriod"/>
            </a:pPr>
            <a:r>
              <a:rPr lang="en-US" dirty="0" smtClean="0">
                <a:solidFill>
                  <a:srgbClr val="930E96"/>
                </a:solidFill>
              </a:rPr>
              <a:t>Instructions optimized and combined</a:t>
            </a:r>
          </a:p>
          <a:p>
            <a:pPr marL="514350" indent="-514350">
              <a:buFont typeface="+mj-lt"/>
              <a:buAutoNum type="arabicPeriod"/>
            </a:pPr>
            <a:r>
              <a:rPr lang="en-US" dirty="0" smtClean="0">
                <a:solidFill>
                  <a:srgbClr val="2E8A32"/>
                </a:solidFill>
              </a:rPr>
              <a:t>Instructions </a:t>
            </a:r>
            <a:r>
              <a:rPr lang="en-US" b="1" dirty="0" smtClean="0">
                <a:solidFill>
                  <a:srgbClr val="2E8A32"/>
                </a:solidFill>
              </a:rPr>
              <a:t>executed</a:t>
            </a:r>
            <a:endParaRPr lang="en-US" dirty="0" smtClean="0">
              <a:solidFill>
                <a:srgbClr val="2E8A32"/>
              </a:solidFill>
            </a:endParaRPr>
          </a:p>
          <a:p>
            <a:pPr marL="514350" indent="-514350">
              <a:buNone/>
            </a:pPr>
            <a:endParaRPr lang="en-US" dirty="0">
              <a:solidFill>
                <a:srgbClr val="B22F2C"/>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6200" y="4114800"/>
            <a:ext cx="3048000" cy="13716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 y="2743200"/>
            <a:ext cx="3048000" cy="12954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Processes and Mapping </a:t>
            </a:r>
          </a:p>
        </p:txBody>
      </p:sp>
      <p:sp>
        <p:nvSpPr>
          <p:cNvPr id="21507" name="Rectangle 3"/>
          <p:cNvSpPr>
            <a:spLocks noGrp="1" noChangeArrowheads="1"/>
          </p:cNvSpPr>
          <p:nvPr>
            <p:ph type="body" idx="1"/>
          </p:nvPr>
        </p:nvSpPr>
        <p:spPr/>
        <p:txBody>
          <a:bodyPr/>
          <a:lstStyle/>
          <a:p>
            <a:pPr marL="381000" indent="-381000">
              <a:lnSpc>
                <a:spcPct val="90000"/>
              </a:lnSpc>
            </a:pPr>
            <a:r>
              <a:rPr lang="en-US"/>
              <a:t>An appropriate mapping must minimize parallel execution time by: </a:t>
            </a:r>
          </a:p>
          <a:p>
            <a:pPr marL="381000" indent="-381000">
              <a:lnSpc>
                <a:spcPct val="90000"/>
              </a:lnSpc>
              <a:buFontTx/>
              <a:buNone/>
            </a:pPr>
            <a:endParaRPr lang="en-US"/>
          </a:p>
          <a:p>
            <a:pPr marL="800100" lvl="1" indent="-342900">
              <a:lnSpc>
                <a:spcPct val="90000"/>
              </a:lnSpc>
              <a:buFontTx/>
              <a:buAutoNum type="arabicPeriod"/>
            </a:pPr>
            <a:r>
              <a:rPr lang="en-US"/>
              <a:t>Mapping independent tasks to different processes. </a:t>
            </a:r>
          </a:p>
          <a:p>
            <a:pPr marL="800100" lvl="1" indent="-342900">
              <a:lnSpc>
                <a:spcPct val="90000"/>
              </a:lnSpc>
              <a:buFontTx/>
              <a:buAutoNum type="arabicPeriod"/>
            </a:pPr>
            <a:endParaRPr lang="en-US"/>
          </a:p>
          <a:p>
            <a:pPr marL="800100" lvl="1" indent="-342900">
              <a:lnSpc>
                <a:spcPct val="90000"/>
              </a:lnSpc>
              <a:buFontTx/>
              <a:buAutoNum type="arabicPeriod"/>
            </a:pPr>
            <a:r>
              <a:rPr lang="en-US"/>
              <a:t>Assigning tasks on critical path to processes as soon as they become available. </a:t>
            </a:r>
          </a:p>
          <a:p>
            <a:pPr marL="800100" lvl="1" indent="-342900">
              <a:lnSpc>
                <a:spcPct val="90000"/>
              </a:lnSpc>
              <a:buFontTx/>
              <a:buAutoNum type="arabicPeriod"/>
            </a:pPr>
            <a:endParaRPr lang="en-US"/>
          </a:p>
          <a:p>
            <a:pPr marL="800100" lvl="1" indent="-342900">
              <a:lnSpc>
                <a:spcPct val="90000"/>
              </a:lnSpc>
              <a:buFontTx/>
              <a:buAutoNum type="arabicPeriod"/>
            </a:pPr>
            <a:r>
              <a:rPr lang="en-US"/>
              <a:t>Minimizing interaction between processes by mapping tasks with dense interactions to the same process. </a:t>
            </a:r>
          </a:p>
          <a:p>
            <a:pPr marL="381000" indent="-381000">
              <a:lnSpc>
                <a:spcPct val="90000"/>
              </a:lnSpc>
            </a:pPr>
            <a:endParaRPr lang="en-US"/>
          </a:p>
          <a:p>
            <a:pPr marL="381000" indent="-381000" algn="just">
              <a:lnSpc>
                <a:spcPct val="90000"/>
              </a:lnSpc>
            </a:pPr>
            <a:r>
              <a:rPr lang="en-US"/>
              <a:t>These criteria often conflict with each other. </a:t>
            </a:r>
          </a:p>
          <a:p>
            <a:pPr marL="800100" lvl="1" indent="-342900" algn="just">
              <a:lnSpc>
                <a:spcPct val="90000"/>
              </a:lnSpc>
            </a:pPr>
            <a:r>
              <a:rPr lang="en-US"/>
              <a:t>E.g., a decomposition into one task (or no decomposition at all) minimizes interaction but does not result in a speedup at all! </a:t>
            </a:r>
          </a:p>
          <a:p>
            <a:pPr marL="800100" lvl="1" indent="-342900" algn="just">
              <a:lnSpc>
                <a:spcPct val="90000"/>
              </a:lnSpc>
            </a:pPr>
            <a:endParaRPr lang="en-US"/>
          </a:p>
          <a:p>
            <a:pPr marL="381000" indent="-381000" algn="just">
              <a:lnSpc>
                <a:spcPct val="90000"/>
              </a:lnSpc>
            </a:pPr>
            <a:r>
              <a:rPr lang="en-US"/>
              <a:t>Can you think of other such conflicting cases?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Instruction Execution (5/5)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219200"/>
            <a:ext cx="4038600" cy="5257800"/>
          </a:xfrm>
        </p:spPr>
        <p:txBody>
          <a:bodyPr>
            <a:normAutofit/>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514350" indent="-514350">
              <a:buFont typeface="+mj-lt"/>
              <a:buAutoNum type="arabicPeriod"/>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a:p>
            <a:pPr marL="514350" indent="-514350">
              <a:buFont typeface="+mj-lt"/>
              <a:buAutoNum type="arabicPeriod"/>
            </a:pPr>
            <a:r>
              <a:rPr lang="en-US" dirty="0" smtClean="0">
                <a:solidFill>
                  <a:srgbClr val="930E96"/>
                </a:solidFill>
              </a:rPr>
              <a:t>Instructions optimized and combined</a:t>
            </a:r>
          </a:p>
          <a:p>
            <a:pPr marL="514350" indent="-514350">
              <a:buFont typeface="+mj-lt"/>
              <a:buAutoNum type="arabicPeriod"/>
            </a:pPr>
            <a:r>
              <a:rPr lang="en-US" dirty="0" smtClean="0">
                <a:solidFill>
                  <a:srgbClr val="2E8A32"/>
                </a:solidFill>
              </a:rPr>
              <a:t>Instructions </a:t>
            </a:r>
            <a:r>
              <a:rPr lang="en-US" b="1" dirty="0" smtClean="0">
                <a:solidFill>
                  <a:srgbClr val="2E8A32"/>
                </a:solidFill>
              </a:rPr>
              <a:t>executed</a:t>
            </a:r>
            <a:endParaRPr lang="en-US" dirty="0" smtClean="0">
              <a:solidFill>
                <a:srgbClr val="2E8A32"/>
              </a:solidFill>
            </a:endParaRPr>
          </a:p>
          <a:p>
            <a:pPr marL="514350" indent="-514350">
              <a:buFont typeface="+mj-lt"/>
              <a:buAutoNum type="arabicPeriod"/>
            </a:pPr>
            <a:r>
              <a:rPr lang="en-US" dirty="0" smtClean="0">
                <a:solidFill>
                  <a:srgbClr val="B22F2C"/>
                </a:solidFill>
              </a:rPr>
              <a:t>Results </a:t>
            </a:r>
            <a:r>
              <a:rPr lang="en-US" b="1" dirty="0" smtClean="0">
                <a:solidFill>
                  <a:srgbClr val="B22F2C"/>
                </a:solidFill>
              </a:rPr>
              <a:t>written</a:t>
            </a:r>
            <a:endParaRPr lang="en-US" dirty="0">
              <a:solidFill>
                <a:srgbClr val="B22F2C"/>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3"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6200" y="4114800"/>
            <a:ext cx="3048000" cy="13716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200" y="5562600"/>
            <a:ext cx="3048000" cy="6096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 y="2743200"/>
            <a:ext cx="3048000" cy="12954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Caches</a:t>
            </a:r>
            <a:r>
              <a:rPr lang="en-US" dirty="0" smtClean="0"/>
              <a:t> </a:t>
            </a:r>
            <a:r>
              <a:rPr lang="en-US" sz="4000" dirty="0" smtClean="0">
                <a:solidFill>
                  <a:schemeClr val="tx2"/>
                </a:solidFill>
                <a:latin typeface="Cambria" pitchFamily="18" charset="0"/>
              </a:rPr>
              <a:t>and</a:t>
            </a:r>
            <a:r>
              <a:rPr lang="en-US" dirty="0" smtClean="0"/>
              <a:t> </a:t>
            </a:r>
            <a:r>
              <a:rPr lang="en-US" sz="4000" dirty="0" smtClean="0">
                <a:solidFill>
                  <a:schemeClr val="tx2"/>
                </a:solidFill>
                <a:latin typeface="Cambria" pitchFamily="18" charset="0"/>
              </a:rPr>
              <a:t>Memory</a:t>
            </a:r>
            <a:endParaRPr lang="en-US" sz="4000" dirty="0">
              <a:solidFill>
                <a:schemeClr val="tx2"/>
              </a:solidFill>
              <a:latin typeface="Cambria" pitchFamily="18" charset="0"/>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38200"/>
            <a:ext cx="4886326" cy="5276850"/>
          </a:xfrm>
          <a:prstGeom prst="rect">
            <a:avLst/>
          </a:prstGeom>
          <a:noFill/>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4000" dirty="0" smtClean="0">
                <a:solidFill>
                  <a:schemeClr val="tx2"/>
                </a:solidFill>
                <a:latin typeface="Cambria" pitchFamily="18" charset="0"/>
              </a:rPr>
              <a:t>Caches</a:t>
            </a:r>
            <a:r>
              <a:rPr lang="en-US" dirty="0" smtClean="0"/>
              <a:t> </a:t>
            </a:r>
            <a:r>
              <a:rPr lang="en-US" sz="4000" dirty="0" smtClean="0">
                <a:solidFill>
                  <a:schemeClr val="tx2"/>
                </a:solidFill>
                <a:latin typeface="Cambria" pitchFamily="18" charset="0"/>
              </a:rPr>
              <a:t>and</a:t>
            </a:r>
            <a:r>
              <a:rPr lang="en-US" dirty="0" smtClean="0"/>
              <a:t> </a:t>
            </a:r>
            <a:r>
              <a:rPr lang="en-US" sz="4000" dirty="0" smtClean="0">
                <a:solidFill>
                  <a:schemeClr val="tx2"/>
                </a:solidFill>
                <a:latin typeface="Cambria" pitchFamily="18" charset="0"/>
              </a:rPr>
              <a:t>Memory (1/5)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410200"/>
          </a:xfrm>
        </p:spPr>
        <p:txBody>
          <a:bodyPr>
            <a:normAutofit/>
          </a:bodyPr>
          <a:lstStyle/>
          <a:p>
            <a:pPr marL="514350" indent="-514350">
              <a:buFont typeface="+mj-lt"/>
              <a:buAutoNum type="arabicPeriod"/>
            </a:pPr>
            <a:r>
              <a:rPr lang="en-US" dirty="0" smtClean="0">
                <a:solidFill>
                  <a:schemeClr val="accent1">
                    <a:lumMod val="75000"/>
                  </a:schemeClr>
                </a:solidFill>
              </a:rPr>
              <a:t>4-way set associative instruction cache</a:t>
            </a:r>
            <a:endParaRPr lang="en-US" dirty="0">
              <a:solidFill>
                <a:srgbClr val="B22F2C"/>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Caches and Memory (2/5)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410200"/>
          </a:xfrm>
        </p:spPr>
        <p:txBody>
          <a:bodyPr>
            <a:normAutofit/>
          </a:bodyPr>
          <a:lstStyle/>
          <a:p>
            <a:pPr marL="514350" indent="-514350">
              <a:buFont typeface="+mj-lt"/>
              <a:buAutoNum type="arabicPeriod"/>
            </a:pPr>
            <a:r>
              <a:rPr lang="en-US" dirty="0" smtClean="0">
                <a:solidFill>
                  <a:schemeClr val="accent1">
                    <a:lumMod val="75000"/>
                  </a:schemeClr>
                </a:solidFill>
              </a:rPr>
              <a:t>4-way set associative instruction cache</a:t>
            </a:r>
          </a:p>
          <a:p>
            <a:pPr marL="514350" indent="-514350">
              <a:buFont typeface="+mj-lt"/>
              <a:buAutoNum type="arabicPeriod"/>
            </a:pPr>
            <a:r>
              <a:rPr lang="en-US" dirty="0" smtClean="0">
                <a:solidFill>
                  <a:srgbClr val="DB9A17"/>
                </a:solidFill>
              </a:rPr>
              <a:t>8-way set associative L1 data cache (32 KB)</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 y="5715000"/>
            <a:ext cx="2667000" cy="4572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Caches and Memory (3/5)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990600"/>
            <a:ext cx="4038600" cy="5410200"/>
          </a:xfrm>
        </p:spPr>
        <p:txBody>
          <a:bodyPr>
            <a:normAutofit/>
          </a:bodyPr>
          <a:lstStyle/>
          <a:p>
            <a:pPr marL="514350" indent="-514350">
              <a:buFont typeface="+mj-lt"/>
              <a:buAutoNum type="arabicPeriod"/>
            </a:pPr>
            <a:r>
              <a:rPr lang="en-US" dirty="0" smtClean="0">
                <a:solidFill>
                  <a:schemeClr val="accent1">
                    <a:lumMod val="75000"/>
                  </a:schemeClr>
                </a:solidFill>
              </a:rPr>
              <a:t>4-way set associative instruction cache</a:t>
            </a:r>
          </a:p>
          <a:p>
            <a:pPr marL="514350" indent="-514350">
              <a:buFont typeface="+mj-lt"/>
              <a:buAutoNum type="arabicPeriod"/>
            </a:pPr>
            <a:r>
              <a:rPr lang="en-US" dirty="0" smtClean="0">
                <a:solidFill>
                  <a:srgbClr val="DB9A17"/>
                </a:solidFill>
              </a:rPr>
              <a:t>8-way set associative L1 data cache (32 KB)</a:t>
            </a:r>
          </a:p>
          <a:p>
            <a:pPr marL="514350" indent="-514350">
              <a:buFont typeface="+mj-lt"/>
              <a:buAutoNum type="arabicPeriod"/>
            </a:pPr>
            <a:r>
              <a:rPr lang="en-US" dirty="0" smtClean="0">
                <a:solidFill>
                  <a:srgbClr val="930E96"/>
                </a:solidFill>
              </a:rPr>
              <a:t>8-way set associative L2 data cache</a:t>
            </a:r>
            <a:br>
              <a:rPr lang="en-US" dirty="0" smtClean="0">
                <a:solidFill>
                  <a:srgbClr val="930E96"/>
                </a:solidFill>
              </a:rPr>
            </a:br>
            <a:r>
              <a:rPr lang="en-US" dirty="0" smtClean="0">
                <a:solidFill>
                  <a:srgbClr val="930E96"/>
                </a:solidFill>
              </a:rPr>
              <a:t>(256 KB)</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 y="5715000"/>
            <a:ext cx="2667000" cy="4572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57600" y="3733800"/>
            <a:ext cx="685800" cy="15240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Caches and Memory (4/5)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410200"/>
          </a:xfrm>
        </p:spPr>
        <p:txBody>
          <a:bodyPr>
            <a:normAutofit/>
          </a:bodyPr>
          <a:lstStyle/>
          <a:p>
            <a:pPr marL="514350" indent="-514350">
              <a:buFont typeface="+mj-lt"/>
              <a:buAutoNum type="arabicPeriod"/>
            </a:pPr>
            <a:r>
              <a:rPr lang="en-US" dirty="0" smtClean="0">
                <a:solidFill>
                  <a:schemeClr val="accent1">
                    <a:lumMod val="75000"/>
                  </a:schemeClr>
                </a:solidFill>
              </a:rPr>
              <a:t>4-way set associative instruction cache</a:t>
            </a:r>
          </a:p>
          <a:p>
            <a:pPr marL="514350" indent="-514350">
              <a:buFont typeface="+mj-lt"/>
              <a:buAutoNum type="arabicPeriod"/>
            </a:pPr>
            <a:r>
              <a:rPr lang="en-US" dirty="0" smtClean="0">
                <a:solidFill>
                  <a:srgbClr val="DB9A17"/>
                </a:solidFill>
              </a:rPr>
              <a:t>8-way set associative L1 data cache (32 KB)</a:t>
            </a:r>
          </a:p>
          <a:p>
            <a:pPr marL="514350" indent="-514350">
              <a:buFont typeface="+mj-lt"/>
              <a:buAutoNum type="arabicPeriod"/>
            </a:pPr>
            <a:r>
              <a:rPr lang="en-US" dirty="0" smtClean="0">
                <a:solidFill>
                  <a:srgbClr val="930E96"/>
                </a:solidFill>
              </a:rPr>
              <a:t>8-way set associative L2 data cache</a:t>
            </a:r>
            <a:br>
              <a:rPr lang="en-US" dirty="0" smtClean="0">
                <a:solidFill>
                  <a:srgbClr val="930E96"/>
                </a:solidFill>
              </a:rPr>
            </a:br>
            <a:r>
              <a:rPr lang="en-US" dirty="0" smtClean="0">
                <a:solidFill>
                  <a:srgbClr val="930E96"/>
                </a:solidFill>
              </a:rPr>
              <a:t>(256 KB)</a:t>
            </a:r>
          </a:p>
          <a:p>
            <a:pPr marL="514350" indent="-514350">
              <a:buFont typeface="+mj-lt"/>
              <a:buAutoNum type="arabicPeriod"/>
            </a:pPr>
            <a:r>
              <a:rPr lang="en-US" dirty="0" smtClean="0">
                <a:solidFill>
                  <a:srgbClr val="2E8A32"/>
                </a:solidFill>
              </a:rPr>
              <a:t>16-way shared L3 cache (8 MB)</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 y="5715000"/>
            <a:ext cx="2667000" cy="4572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505200" y="2743200"/>
            <a:ext cx="990600" cy="9144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57600" y="3733800"/>
            <a:ext cx="685800" cy="15240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sz="4000" dirty="0" smtClean="0">
                <a:solidFill>
                  <a:schemeClr val="tx2"/>
                </a:solidFill>
                <a:latin typeface="Cambria" pitchFamily="18" charset="0"/>
              </a:rPr>
              <a:t>Caches and Memory (5/5)</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219200"/>
            <a:ext cx="4038600" cy="5410200"/>
          </a:xfrm>
        </p:spPr>
        <p:txBody>
          <a:bodyPr>
            <a:normAutofit/>
          </a:bodyPr>
          <a:lstStyle/>
          <a:p>
            <a:pPr marL="514350" indent="-514350">
              <a:buFont typeface="+mj-lt"/>
              <a:buAutoNum type="arabicPeriod"/>
            </a:pPr>
            <a:r>
              <a:rPr lang="en-US" dirty="0" smtClean="0">
                <a:solidFill>
                  <a:schemeClr val="accent1">
                    <a:lumMod val="75000"/>
                  </a:schemeClr>
                </a:solidFill>
              </a:rPr>
              <a:t>4-way set associative instruction cache</a:t>
            </a:r>
          </a:p>
          <a:p>
            <a:pPr marL="514350" indent="-514350">
              <a:buFont typeface="+mj-lt"/>
              <a:buAutoNum type="arabicPeriod"/>
            </a:pPr>
            <a:r>
              <a:rPr lang="en-US" dirty="0" smtClean="0">
                <a:solidFill>
                  <a:srgbClr val="DB9A17"/>
                </a:solidFill>
              </a:rPr>
              <a:t>8-way set associative L1 data cache (32 KB)</a:t>
            </a:r>
          </a:p>
          <a:p>
            <a:pPr marL="514350" indent="-514350">
              <a:buFont typeface="+mj-lt"/>
              <a:buAutoNum type="arabicPeriod"/>
            </a:pPr>
            <a:r>
              <a:rPr lang="en-US" dirty="0" smtClean="0">
                <a:solidFill>
                  <a:srgbClr val="930E96"/>
                </a:solidFill>
              </a:rPr>
              <a:t>8-way set associative L2 data cache</a:t>
            </a:r>
            <a:br>
              <a:rPr lang="en-US" dirty="0" smtClean="0">
                <a:solidFill>
                  <a:srgbClr val="930E96"/>
                </a:solidFill>
              </a:rPr>
            </a:br>
            <a:r>
              <a:rPr lang="en-US" dirty="0" smtClean="0">
                <a:solidFill>
                  <a:srgbClr val="930E96"/>
                </a:solidFill>
              </a:rPr>
              <a:t>(256 KB)</a:t>
            </a:r>
          </a:p>
          <a:p>
            <a:pPr marL="514350" indent="-514350">
              <a:buFont typeface="+mj-lt"/>
              <a:buAutoNum type="arabicPeriod"/>
            </a:pPr>
            <a:r>
              <a:rPr lang="en-US" dirty="0" smtClean="0">
                <a:solidFill>
                  <a:srgbClr val="2E8A32"/>
                </a:solidFill>
              </a:rPr>
              <a:t>16-way shared L3 cache (8 MB)</a:t>
            </a:r>
          </a:p>
          <a:p>
            <a:pPr marL="514350" indent="-514350">
              <a:buFont typeface="+mj-lt"/>
              <a:buAutoNum type="arabicPeriod"/>
            </a:pPr>
            <a:r>
              <a:rPr lang="en-US" dirty="0" smtClean="0">
                <a:solidFill>
                  <a:srgbClr val="B22F2C"/>
                </a:solidFill>
              </a:rPr>
              <a:t>3 DDR3 memory connections</a:t>
            </a:r>
            <a:endParaRPr lang="en-US" dirty="0">
              <a:solidFill>
                <a:srgbClr val="B22F2C"/>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33400" y="5715000"/>
            <a:ext cx="2667000" cy="4572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505200" y="2743200"/>
            <a:ext cx="990600" cy="9144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505200" y="1905000"/>
            <a:ext cx="990600" cy="7620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57600" y="3733800"/>
            <a:ext cx="685800" cy="15240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sz="4000" dirty="0" smtClean="0">
                <a:solidFill>
                  <a:schemeClr val="tx2"/>
                </a:solidFill>
                <a:latin typeface="Cambria" pitchFamily="18" charset="0"/>
              </a:rPr>
              <a:t>Components</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219200"/>
            <a:ext cx="4038600" cy="5257800"/>
          </a:xfrm>
        </p:spPr>
        <p:txBody>
          <a:bodyPr>
            <a:normAutofit/>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514350" indent="-514350">
              <a:buFont typeface="+mj-lt"/>
              <a:buAutoNum type="arabicPeriod"/>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a:p>
            <a:pPr marL="514350" indent="-514350">
              <a:buFont typeface="+mj-lt"/>
              <a:buAutoNum type="arabicPeriod"/>
            </a:pPr>
            <a:r>
              <a:rPr lang="en-US" dirty="0" smtClean="0">
                <a:solidFill>
                  <a:srgbClr val="930E96"/>
                </a:solidFill>
              </a:rPr>
              <a:t>Instructions optimized and combined</a:t>
            </a:r>
          </a:p>
          <a:p>
            <a:pPr marL="514350" indent="-514350">
              <a:buFont typeface="+mj-lt"/>
              <a:buAutoNum type="arabicPeriod"/>
            </a:pPr>
            <a:r>
              <a:rPr lang="en-US" dirty="0" smtClean="0">
                <a:solidFill>
                  <a:srgbClr val="2E8A32"/>
                </a:solidFill>
              </a:rPr>
              <a:t>Instructions </a:t>
            </a:r>
            <a:r>
              <a:rPr lang="en-US" b="1" dirty="0" smtClean="0">
                <a:solidFill>
                  <a:srgbClr val="2E8A32"/>
                </a:solidFill>
              </a:rPr>
              <a:t>executed</a:t>
            </a:r>
            <a:endParaRPr lang="en-US" dirty="0" smtClean="0">
              <a:solidFill>
                <a:srgbClr val="2E8A32"/>
              </a:solidFill>
            </a:endParaRPr>
          </a:p>
          <a:p>
            <a:pPr marL="514350" indent="-514350">
              <a:buFont typeface="+mj-lt"/>
              <a:buAutoNum type="arabicPeriod"/>
            </a:pPr>
            <a:r>
              <a:rPr lang="en-US" dirty="0" smtClean="0">
                <a:solidFill>
                  <a:srgbClr val="B22F2C"/>
                </a:solidFill>
              </a:rPr>
              <a:t>Results </a:t>
            </a:r>
            <a:r>
              <a:rPr lang="en-US" b="1" dirty="0" smtClean="0">
                <a:solidFill>
                  <a:srgbClr val="B22F2C"/>
                </a:solidFill>
              </a:rPr>
              <a:t>written</a:t>
            </a:r>
            <a:endParaRPr lang="en-US" dirty="0">
              <a:solidFill>
                <a:srgbClr val="B22F2C"/>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6200" y="4114800"/>
            <a:ext cx="3048000" cy="13716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200" y="5562600"/>
            <a:ext cx="3048000" cy="6096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 y="2743200"/>
            <a:ext cx="3048000" cy="12954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000" dirty="0" smtClean="0">
                <a:solidFill>
                  <a:schemeClr val="tx2"/>
                </a:solidFill>
                <a:latin typeface="Cambria" pitchFamily="18" charset="0"/>
              </a:rPr>
              <a:t>Components: Fetch</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219200"/>
            <a:ext cx="4038600" cy="5410200"/>
          </a:xfrm>
        </p:spPr>
        <p:txBody>
          <a:bodyPr>
            <a:normAutofit fontScale="92500"/>
          </a:bodyPr>
          <a:lstStyle/>
          <a:p>
            <a:pPr marL="514350" indent="-514350">
              <a:buFont typeface="+mj-lt"/>
              <a:buAutoNum type="arabicPeriod"/>
            </a:pPr>
            <a:r>
              <a:rPr lang="en-US" dirty="0" smtClean="0">
                <a:solidFill>
                  <a:schemeClr val="accent1">
                    <a:lumMod val="75000"/>
                  </a:schemeClr>
                </a:solidFill>
              </a:rPr>
              <a:t>Instructions </a:t>
            </a:r>
            <a:r>
              <a:rPr lang="en-US" b="1" dirty="0" smtClean="0">
                <a:solidFill>
                  <a:schemeClr val="accent1">
                    <a:lumMod val="75000"/>
                  </a:schemeClr>
                </a:solidFill>
              </a:rPr>
              <a:t>fetched</a:t>
            </a:r>
            <a:r>
              <a:rPr lang="en-US" dirty="0" smtClean="0">
                <a:solidFill>
                  <a:schemeClr val="accent1">
                    <a:lumMod val="75000"/>
                  </a:schemeClr>
                </a:solidFill>
              </a:rPr>
              <a:t> from L2 cache</a:t>
            </a:r>
          </a:p>
          <a:p>
            <a:pPr marL="834390" lvl="1" indent="-514350"/>
            <a:r>
              <a:rPr lang="en-US" sz="2400" dirty="0" smtClean="0">
                <a:solidFill>
                  <a:schemeClr val="accent1">
                    <a:lumMod val="75000"/>
                  </a:schemeClr>
                </a:solidFill>
              </a:rPr>
              <a:t>32 KB instruction cache</a:t>
            </a:r>
          </a:p>
          <a:p>
            <a:pPr marL="834390" lvl="1" indent="-514350"/>
            <a:r>
              <a:rPr lang="en-US" sz="2400" dirty="0" smtClean="0">
                <a:solidFill>
                  <a:schemeClr val="accent1">
                    <a:lumMod val="75000"/>
                  </a:schemeClr>
                </a:solidFill>
              </a:rPr>
              <a:t>2-level TLB</a:t>
            </a:r>
          </a:p>
          <a:p>
            <a:pPr marL="1108710" lvl="2" indent="-514350"/>
            <a:r>
              <a:rPr lang="en-US" sz="2000" dirty="0" smtClean="0">
                <a:solidFill>
                  <a:schemeClr val="accent1">
                    <a:lumMod val="75000"/>
                  </a:schemeClr>
                </a:solidFill>
              </a:rPr>
              <a:t>L1</a:t>
            </a:r>
          </a:p>
          <a:p>
            <a:pPr marL="1565910" lvl="3" indent="-514350"/>
            <a:r>
              <a:rPr lang="en-US" dirty="0" smtClean="0">
                <a:solidFill>
                  <a:schemeClr val="accent1">
                    <a:lumMod val="75000"/>
                  </a:schemeClr>
                </a:solidFill>
              </a:rPr>
              <a:t>Instructions:</a:t>
            </a:r>
            <a:br>
              <a:rPr lang="en-US" dirty="0" smtClean="0">
                <a:solidFill>
                  <a:schemeClr val="accent1">
                    <a:lumMod val="75000"/>
                  </a:schemeClr>
                </a:solidFill>
              </a:rPr>
            </a:br>
            <a:r>
              <a:rPr lang="en-US" dirty="0" smtClean="0">
                <a:solidFill>
                  <a:schemeClr val="accent1">
                    <a:lumMod val="75000"/>
                  </a:schemeClr>
                </a:solidFill>
              </a:rPr>
              <a:t>    7-128 entries</a:t>
            </a:r>
          </a:p>
          <a:p>
            <a:pPr marL="1565910" lvl="3" indent="-514350"/>
            <a:r>
              <a:rPr lang="en-US" dirty="0" smtClean="0">
                <a:solidFill>
                  <a:schemeClr val="accent1">
                    <a:lumMod val="75000"/>
                  </a:schemeClr>
                </a:solidFill>
              </a:rPr>
              <a:t>Data:</a:t>
            </a:r>
            <a:br>
              <a:rPr lang="en-US" dirty="0" smtClean="0">
                <a:solidFill>
                  <a:schemeClr val="accent1">
                    <a:lumMod val="75000"/>
                  </a:schemeClr>
                </a:solidFill>
              </a:rPr>
            </a:br>
            <a:r>
              <a:rPr lang="en-US" dirty="0" smtClean="0">
                <a:solidFill>
                  <a:schemeClr val="accent1">
                    <a:lumMod val="75000"/>
                  </a:schemeClr>
                </a:solidFill>
              </a:rPr>
              <a:t>    32-64 entries</a:t>
            </a:r>
          </a:p>
          <a:p>
            <a:pPr marL="1108710" lvl="2" indent="-514350"/>
            <a:r>
              <a:rPr lang="en-US" sz="2000" dirty="0" smtClean="0">
                <a:solidFill>
                  <a:schemeClr val="accent1">
                    <a:lumMod val="75000"/>
                  </a:schemeClr>
                </a:solidFill>
              </a:rPr>
              <a:t>L2</a:t>
            </a:r>
          </a:p>
          <a:p>
            <a:pPr marL="1565910" lvl="3" indent="-514350"/>
            <a:r>
              <a:rPr lang="en-US" dirty="0" smtClean="0">
                <a:solidFill>
                  <a:schemeClr val="accent1">
                    <a:lumMod val="75000"/>
                  </a:schemeClr>
                </a:solidFill>
              </a:rPr>
              <a:t>512 data or instruction entries</a:t>
            </a:r>
          </a:p>
          <a:p>
            <a:pPr marL="834390" lvl="1" indent="-514350"/>
            <a:r>
              <a:rPr lang="en-US" sz="2400" dirty="0" smtClean="0">
                <a:solidFill>
                  <a:schemeClr val="accent1">
                    <a:lumMod val="75000"/>
                  </a:schemeClr>
                </a:solidFill>
              </a:rPr>
              <a:t>Shared between SMT threads</a:t>
            </a:r>
          </a:p>
          <a:p>
            <a:pPr marL="1108710" lvl="2" indent="-514350"/>
            <a:endParaRPr lang="en-US" dirty="0" smtClean="0">
              <a:solidFill>
                <a:schemeClr val="accent1">
                  <a:lumMod val="75000"/>
                </a:schemeClr>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6" name="Rounded Rectangle 5"/>
          <p:cNvSpPr/>
          <p:nvPr/>
        </p:nvSpPr>
        <p:spPr>
          <a:xfrm>
            <a:off x="76200" y="838200"/>
            <a:ext cx="2590800" cy="457200"/>
          </a:xfrm>
          <a:prstGeom prst="round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000" dirty="0" smtClean="0">
                <a:solidFill>
                  <a:schemeClr val="tx2"/>
                </a:solidFill>
                <a:latin typeface="Cambria" pitchFamily="18" charset="0"/>
              </a:rPr>
              <a:t>Components: Decode</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295400"/>
            <a:ext cx="4038600" cy="5257800"/>
          </a:xfrm>
        </p:spPr>
        <p:txBody>
          <a:bodyPr>
            <a:normAutofit lnSpcReduction="10000"/>
          </a:bodyPr>
          <a:lstStyle/>
          <a:p>
            <a:pPr marL="514350" indent="-514350">
              <a:buFont typeface="+mj-lt"/>
              <a:buAutoNum type="arabicPeriod" startAt="2"/>
            </a:pPr>
            <a:r>
              <a:rPr lang="en-US" dirty="0" smtClean="0">
                <a:solidFill>
                  <a:srgbClr val="DB9A17"/>
                </a:solidFill>
              </a:rPr>
              <a:t>Instructions </a:t>
            </a:r>
            <a:r>
              <a:rPr lang="en-US" b="1" dirty="0" smtClean="0">
                <a:solidFill>
                  <a:srgbClr val="DB9A17"/>
                </a:solidFill>
              </a:rPr>
              <a:t>decoded</a:t>
            </a:r>
            <a:r>
              <a:rPr lang="en-US" dirty="0" smtClean="0">
                <a:solidFill>
                  <a:srgbClr val="DB9A17"/>
                </a:solidFill>
              </a:rPr>
              <a:t>, prefetched and queued</a:t>
            </a:r>
          </a:p>
          <a:p>
            <a:pPr marL="834390" lvl="1" indent="-514350"/>
            <a:r>
              <a:rPr lang="en-US" sz="2400" dirty="0" smtClean="0">
                <a:solidFill>
                  <a:srgbClr val="0070C0"/>
                </a:solidFill>
              </a:rPr>
              <a:t>16 byte prefetch buffer</a:t>
            </a:r>
          </a:p>
          <a:p>
            <a:pPr marL="834390" lvl="1" indent="-514350"/>
            <a:r>
              <a:rPr lang="en-US" sz="2400" dirty="0" smtClean="0">
                <a:solidFill>
                  <a:srgbClr val="00B050"/>
                </a:solidFill>
              </a:rPr>
              <a:t>18-op instruction queue</a:t>
            </a:r>
          </a:p>
          <a:p>
            <a:pPr marL="834390" lvl="1" indent="-514350"/>
            <a:r>
              <a:rPr lang="en-US" sz="2400" dirty="0" err="1" smtClean="0">
                <a:solidFill>
                  <a:srgbClr val="00B050"/>
                </a:solidFill>
              </a:rPr>
              <a:t>MacroOp</a:t>
            </a:r>
            <a:r>
              <a:rPr lang="en-US" sz="2400" dirty="0" smtClean="0">
                <a:solidFill>
                  <a:srgbClr val="00B050"/>
                </a:solidFill>
              </a:rPr>
              <a:t> fusion</a:t>
            </a:r>
          </a:p>
          <a:p>
            <a:pPr marL="1108710" lvl="2" indent="-514350"/>
            <a:r>
              <a:rPr lang="en-US" sz="2400" dirty="0" smtClean="0">
                <a:solidFill>
                  <a:srgbClr val="00B050"/>
                </a:solidFill>
              </a:rPr>
              <a:t>Combine small instructions into larger ones</a:t>
            </a:r>
          </a:p>
          <a:p>
            <a:pPr marL="834390" lvl="1" indent="-514350"/>
            <a:r>
              <a:rPr lang="en-US" sz="2400" dirty="0" smtClean="0">
                <a:solidFill>
                  <a:srgbClr val="C00000"/>
                </a:solidFill>
              </a:rPr>
              <a:t>Enhanced branch prediction</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7" name="Rounded Rectangle 6"/>
          <p:cNvSpPr/>
          <p:nvPr/>
        </p:nvSpPr>
        <p:spPr>
          <a:xfrm>
            <a:off x="76200" y="1371600"/>
            <a:ext cx="3048000" cy="1295400"/>
          </a:xfrm>
          <a:prstGeom prst="roundRect">
            <a:avLst>
              <a:gd name="adj" fmla="val 2953"/>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09600" y="1371600"/>
            <a:ext cx="1371600" cy="609600"/>
          </a:xfrm>
          <a:prstGeom prst="roundRect">
            <a:avLst>
              <a:gd name="adj" fmla="val 5953"/>
            </a:avLst>
          </a:prstGeom>
          <a:solidFill>
            <a:srgbClr val="0070C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09600" y="2057400"/>
            <a:ext cx="1828800" cy="533400"/>
          </a:xfrm>
          <a:prstGeom prst="roundRect">
            <a:avLst>
              <a:gd name="adj" fmla="val 5953"/>
            </a:avLst>
          </a:prstGeom>
          <a:solidFill>
            <a:srgbClr val="00B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057400" y="1371600"/>
            <a:ext cx="762000" cy="609600"/>
          </a:xfrm>
          <a:prstGeom prst="roundRect">
            <a:avLst>
              <a:gd name="adj" fmla="val 5953"/>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47"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par>
                                <p:cTn id="38" presetID="47" presetClass="entr" presetSubtype="0"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Processes and Mapping: Example </a:t>
            </a:r>
          </a:p>
        </p:txBody>
      </p:sp>
      <p:sp>
        <p:nvSpPr>
          <p:cNvPr id="22536" name="Rectangle 8"/>
          <p:cNvSpPr>
            <a:spLocks noGrp="1" noChangeArrowheads="1"/>
          </p:cNvSpPr>
          <p:nvPr>
            <p:ph type="body" sz="half" idx="4294967295"/>
          </p:nvPr>
        </p:nvSpPr>
        <p:spPr>
          <a:xfrm>
            <a:off x="0" y="4181475"/>
            <a:ext cx="8229600" cy="2066925"/>
          </a:xfrm>
        </p:spPr>
        <p:txBody>
          <a:bodyPr/>
          <a:lstStyle/>
          <a:p>
            <a:pPr algn="just">
              <a:buFontTx/>
              <a:buNone/>
            </a:pPr>
            <a:r>
              <a:rPr lang="en-US"/>
              <a:t>		Mapping tasks in the database query decomposition to processes. These mappings were arrived at by viewing the dependency graph in terms of levels (no two nodes in a level have dependencies). Tasks within a single level are then assigned to different processes. </a:t>
            </a:r>
          </a:p>
        </p:txBody>
      </p:sp>
      <p:pic>
        <p:nvPicPr>
          <p:cNvPr id="6" name="Picture 9" descr="tgex2"/>
          <p:cNvPicPr>
            <a:picLocks noGrp="1" noChangeAspect="1" noChangeArrowheads="1"/>
          </p:cNvPicPr>
          <p:nvPr>
            <p:ph sz="half" idx="4294967295"/>
          </p:nvPr>
        </p:nvPicPr>
        <p:blipFill>
          <a:blip r:embed="rId2" cstate="print"/>
          <a:srcRect/>
          <a:stretch>
            <a:fillRect/>
          </a:stretch>
        </p:blipFill>
        <p:spPr>
          <a:xfrm>
            <a:off x="838200" y="1143000"/>
            <a:ext cx="7848600" cy="2987675"/>
          </a:xfr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sz="4000" dirty="0" smtClean="0">
                <a:solidFill>
                  <a:schemeClr val="tx2"/>
                </a:solidFill>
                <a:latin typeface="Cambria" pitchFamily="18" charset="0"/>
              </a:rPr>
              <a:t>Components: Optimization</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066800"/>
            <a:ext cx="4038600" cy="5257800"/>
          </a:xfrm>
        </p:spPr>
        <p:txBody>
          <a:bodyPr>
            <a:normAutofit lnSpcReduction="10000"/>
          </a:bodyPr>
          <a:lstStyle/>
          <a:p>
            <a:pPr marL="514350" indent="-514350">
              <a:buFont typeface="+mj-lt"/>
              <a:buAutoNum type="arabicPeriod" startAt="3"/>
            </a:pPr>
            <a:r>
              <a:rPr lang="en-US" dirty="0" smtClean="0">
                <a:solidFill>
                  <a:srgbClr val="930E96"/>
                </a:solidFill>
              </a:rPr>
              <a:t>Instructions optimized and combined</a:t>
            </a:r>
          </a:p>
          <a:p>
            <a:pPr marL="834390" lvl="1" indent="-514350"/>
            <a:r>
              <a:rPr lang="en-US" dirty="0" smtClean="0">
                <a:solidFill>
                  <a:srgbClr val="0070C0"/>
                </a:solidFill>
              </a:rPr>
              <a:t>4 op decoders</a:t>
            </a:r>
          </a:p>
          <a:p>
            <a:pPr marL="1108710" lvl="2" indent="-514350"/>
            <a:r>
              <a:rPr lang="en-US" dirty="0" smtClean="0">
                <a:solidFill>
                  <a:srgbClr val="0070C0"/>
                </a:solidFill>
              </a:rPr>
              <a:t>Enables multiple instructions per cycle</a:t>
            </a:r>
          </a:p>
          <a:p>
            <a:pPr marL="834390" lvl="1" indent="-514350"/>
            <a:r>
              <a:rPr lang="en-US" dirty="0" smtClean="0">
                <a:solidFill>
                  <a:srgbClr val="DB9A17"/>
                </a:solidFill>
              </a:rPr>
              <a:t>28 </a:t>
            </a:r>
            <a:r>
              <a:rPr lang="en-US" dirty="0" err="1" smtClean="0">
                <a:solidFill>
                  <a:srgbClr val="DB9A17"/>
                </a:solidFill>
              </a:rPr>
              <a:t>MicroOp</a:t>
            </a:r>
            <a:r>
              <a:rPr lang="en-US" dirty="0" smtClean="0">
                <a:solidFill>
                  <a:srgbClr val="DB9A17"/>
                </a:solidFill>
              </a:rPr>
              <a:t> queue</a:t>
            </a:r>
          </a:p>
          <a:p>
            <a:pPr marL="1108710" lvl="2" indent="-514350"/>
            <a:r>
              <a:rPr lang="en-US" dirty="0" smtClean="0">
                <a:solidFill>
                  <a:srgbClr val="DB9A17"/>
                </a:solidFill>
              </a:rPr>
              <a:t>Pre-fusion buffer</a:t>
            </a:r>
          </a:p>
          <a:p>
            <a:pPr marL="834390" lvl="1" indent="-514350"/>
            <a:r>
              <a:rPr lang="en-US" dirty="0" err="1" smtClean="0">
                <a:solidFill>
                  <a:srgbClr val="C00000"/>
                </a:solidFill>
              </a:rPr>
              <a:t>MicroOp</a:t>
            </a:r>
            <a:r>
              <a:rPr lang="en-US" dirty="0" smtClean="0">
                <a:solidFill>
                  <a:srgbClr val="C00000"/>
                </a:solidFill>
              </a:rPr>
              <a:t> fusion</a:t>
            </a:r>
          </a:p>
          <a:p>
            <a:pPr marL="1108710" lvl="2" indent="-514350"/>
            <a:r>
              <a:rPr lang="en-US" dirty="0" smtClean="0">
                <a:solidFill>
                  <a:srgbClr val="C00000"/>
                </a:solidFill>
              </a:rPr>
              <a:t>Create 1 “instruction” from </a:t>
            </a:r>
            <a:r>
              <a:rPr lang="en-US" dirty="0" err="1" smtClean="0">
                <a:solidFill>
                  <a:srgbClr val="C00000"/>
                </a:solidFill>
              </a:rPr>
              <a:t>MicroOps</a:t>
            </a:r>
            <a:endParaRPr lang="en-US" dirty="0" smtClean="0">
              <a:solidFill>
                <a:srgbClr val="C00000"/>
              </a:solidFill>
            </a:endParaRPr>
          </a:p>
          <a:p>
            <a:pPr marL="834390" lvl="1" indent="-514350"/>
            <a:r>
              <a:rPr lang="en-US" dirty="0" smtClean="0">
                <a:solidFill>
                  <a:srgbClr val="00B050"/>
                </a:solidFill>
              </a:rPr>
              <a:t>Reorder buffer</a:t>
            </a:r>
          </a:p>
          <a:p>
            <a:pPr marL="1108710" lvl="2" indent="-514350"/>
            <a:r>
              <a:rPr lang="en-US" dirty="0" smtClean="0">
                <a:solidFill>
                  <a:srgbClr val="00B050"/>
                </a:solidFill>
              </a:rPr>
              <a:t>Post-fusion buffer</a:t>
            </a:r>
          </a:p>
          <a:p>
            <a:pPr marL="834390" lvl="1" indent="-514350"/>
            <a:endParaRPr lang="en-US" dirty="0" smtClean="0">
              <a:solidFill>
                <a:srgbClr val="930E96"/>
              </a:solidFill>
            </a:endParaRPr>
          </a:p>
          <a:p>
            <a:pPr marL="834390" lvl="1" indent="-514350"/>
            <a:endParaRPr lang="en-US" dirty="0" smtClean="0">
              <a:solidFill>
                <a:srgbClr val="930E96"/>
              </a:solidFill>
            </a:endParaRP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10" name="Rounded Rectangle 9"/>
          <p:cNvSpPr/>
          <p:nvPr/>
        </p:nvSpPr>
        <p:spPr>
          <a:xfrm>
            <a:off x="76200" y="2743200"/>
            <a:ext cx="3048000" cy="1295400"/>
          </a:xfrm>
          <a:prstGeom prst="roundRect">
            <a:avLst>
              <a:gd name="adj" fmla="val 2953"/>
            </a:avLst>
          </a:prstGeom>
          <a:solidFill>
            <a:srgbClr val="7030A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09600" y="2667000"/>
            <a:ext cx="1905000" cy="381000"/>
          </a:xfrm>
          <a:prstGeom prst="roundRect">
            <a:avLst>
              <a:gd name="adj" fmla="val 2953"/>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09600" y="3124200"/>
            <a:ext cx="1905000" cy="228600"/>
          </a:xfrm>
          <a:prstGeom prst="roundRect">
            <a:avLst>
              <a:gd name="adj" fmla="val 2953"/>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28650" y="3402806"/>
            <a:ext cx="1600200" cy="197644"/>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21507" y="3643312"/>
            <a:ext cx="1600200" cy="342901"/>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3" cstate="print"/>
          <a:srcRect/>
          <a:stretch>
            <a:fillRect/>
          </a:stretch>
        </p:blipFill>
        <p:spPr bwMode="auto">
          <a:xfrm>
            <a:off x="5410200" y="2438400"/>
            <a:ext cx="2514600" cy="405688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nodeType="clickEffect">
                                  <p:stCondLst>
                                    <p:cond delay="0"/>
                                  </p:stCondLst>
                                  <p:childTnLst>
                                    <p:anim calcmode="lin" valueType="num">
                                      <p:cBhvr>
                                        <p:cTn id="13" dur="1000"/>
                                        <p:tgtEl>
                                          <p:spTgt spid="4"/>
                                        </p:tgtEl>
                                        <p:attrNameLst>
                                          <p:attrName>ppt_w</p:attrName>
                                        </p:attrNameLst>
                                      </p:cBhvr>
                                      <p:tavLst>
                                        <p:tav tm="0">
                                          <p:val>
                                            <p:strVal val="ppt_w"/>
                                          </p:val>
                                        </p:tav>
                                        <p:tav tm="100000">
                                          <p:val>
                                            <p:strVal val="ppt_w*0.70"/>
                                          </p:val>
                                        </p:tav>
                                      </p:tavLst>
                                    </p:anim>
                                    <p:anim calcmode="lin" valueType="num">
                                      <p:cBhvr>
                                        <p:cTn id="14" dur="1000"/>
                                        <p:tgtEl>
                                          <p:spTgt spid="4"/>
                                        </p:tgtEl>
                                        <p:attrNameLst>
                                          <p:attrName>ppt_h</p:attrName>
                                        </p:attrNameLst>
                                      </p:cBhvr>
                                      <p:tavLst>
                                        <p:tav tm="0">
                                          <p:val>
                                            <p:strVal val="ppt_h"/>
                                          </p:val>
                                        </p:tav>
                                        <p:tav tm="100000">
                                          <p:val>
                                            <p:strVal val="ppt_h"/>
                                          </p:val>
                                        </p:tav>
                                      </p:tavLst>
                                    </p:anim>
                                    <p:animEffect transition="out" filter="fade">
                                      <p:cBhvr>
                                        <p:cTn id="15" dur="1000"/>
                                        <p:tgtEl>
                                          <p:spTgt spid="4"/>
                                        </p:tgtEl>
                                      </p:cBhvr>
                                    </p:animEffect>
                                    <p:set>
                                      <p:cBhvr>
                                        <p:cTn id="16" dur="1" fill="hold">
                                          <p:stCondLst>
                                            <p:cond delay="999"/>
                                          </p:stCondLst>
                                        </p:cTn>
                                        <p:tgtEl>
                                          <p:spTgt spid="4"/>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par>
                                <p:cTn id="35" presetID="47"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childTnLst>
                                </p:cTn>
                              </p:par>
                              <p:par>
                                <p:cTn id="50" presetID="47"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1000"/>
                                        <p:tgtEl>
                                          <p:spTgt spid="3">
                                            <p:txEl>
                                              <p:pRg st="6" end="6"/>
                                            </p:txEl>
                                          </p:spTgt>
                                        </p:tgtEl>
                                      </p:cBhvr>
                                    </p:animEffect>
                                    <p:anim calcmode="lin" valueType="num">
                                      <p:cBhvr>
                                        <p:cTn id="5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childTnLst>
                                </p:cTn>
                              </p:par>
                              <p:par>
                                <p:cTn id="65" presetID="47" presetClass="entr" presetSubtype="0" fill="hold"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fade">
                                      <p:cBhvr>
                                        <p:cTn id="67" dur="1000"/>
                                        <p:tgtEl>
                                          <p:spTgt spid="3">
                                            <p:txEl>
                                              <p:pRg st="7" end="7"/>
                                            </p:txEl>
                                          </p:spTgt>
                                        </p:tgtEl>
                                      </p:cBhvr>
                                    </p:animEffect>
                                    <p:anim calcmode="lin" valueType="num">
                                      <p:cBhvr>
                                        <p:cTn id="6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1000"/>
                                        <p:tgtEl>
                                          <p:spTgt spid="3">
                                            <p:txEl>
                                              <p:pRg st="8" end="8"/>
                                            </p:txEl>
                                          </p:spTgt>
                                        </p:tgtEl>
                                      </p:cBhvr>
                                    </p:animEffect>
                                    <p:anim calcmode="lin" valueType="num">
                                      <p:cBhvr>
                                        <p:cTn id="7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000" dirty="0" smtClean="0">
                <a:solidFill>
                  <a:schemeClr val="tx2"/>
                </a:solidFill>
                <a:latin typeface="Cambria" pitchFamily="18" charset="0"/>
              </a:rPr>
              <a:t>Components: Execution</a:t>
            </a:r>
          </a:p>
        </p:txBody>
      </p:sp>
      <p:sp>
        <p:nvSpPr>
          <p:cNvPr id="3" name="Content Placeholder 2"/>
          <p:cNvSpPr>
            <a:spLocks noGrp="1"/>
          </p:cNvSpPr>
          <p:nvPr>
            <p:ph sz="quarter" idx="1"/>
          </p:nvPr>
        </p:nvSpPr>
        <p:spPr>
          <a:xfrm>
            <a:off x="4953000" y="1295400"/>
            <a:ext cx="4038600" cy="5257800"/>
          </a:xfrm>
        </p:spPr>
        <p:txBody>
          <a:bodyPr>
            <a:normAutofit/>
          </a:bodyPr>
          <a:lstStyle/>
          <a:p>
            <a:pPr marL="514350" indent="-514350">
              <a:buFont typeface="+mj-lt"/>
              <a:buAutoNum type="arabicPeriod" startAt="4"/>
            </a:pPr>
            <a:r>
              <a:rPr lang="en-US" dirty="0" smtClean="0">
                <a:solidFill>
                  <a:srgbClr val="2E8A32"/>
                </a:solidFill>
              </a:rPr>
              <a:t>Instructions </a:t>
            </a:r>
            <a:r>
              <a:rPr lang="en-US" b="1" dirty="0" smtClean="0">
                <a:solidFill>
                  <a:srgbClr val="2E8A32"/>
                </a:solidFill>
              </a:rPr>
              <a:t>executed</a:t>
            </a:r>
          </a:p>
          <a:p>
            <a:pPr marL="834390" lvl="1" indent="-514350"/>
            <a:r>
              <a:rPr lang="en-US" dirty="0" smtClean="0">
                <a:solidFill>
                  <a:srgbClr val="0070C0"/>
                </a:solidFill>
              </a:rPr>
              <a:t>4 FPUs</a:t>
            </a:r>
          </a:p>
          <a:p>
            <a:pPr marL="1108710" lvl="2" indent="-514350"/>
            <a:r>
              <a:rPr lang="en-US" dirty="0" smtClean="0">
                <a:solidFill>
                  <a:srgbClr val="0070C0"/>
                </a:solidFill>
              </a:rPr>
              <a:t>MUL, DIV, STOR, LD</a:t>
            </a:r>
          </a:p>
          <a:p>
            <a:pPr marL="834390" lvl="1" indent="-514350"/>
            <a:r>
              <a:rPr lang="en-US" dirty="0" smtClean="0">
                <a:solidFill>
                  <a:srgbClr val="C00000"/>
                </a:solidFill>
              </a:rPr>
              <a:t>3 ALUs</a:t>
            </a:r>
          </a:p>
          <a:p>
            <a:pPr marL="834390" lvl="1" indent="-514350"/>
            <a:r>
              <a:rPr lang="en-US" dirty="0" smtClean="0">
                <a:solidFill>
                  <a:srgbClr val="7030A0"/>
                </a:solidFill>
              </a:rPr>
              <a:t>2 AGUs</a:t>
            </a:r>
          </a:p>
          <a:p>
            <a:pPr marL="1108710" lvl="2" indent="-514350"/>
            <a:r>
              <a:rPr lang="en-US" dirty="0" smtClean="0">
                <a:solidFill>
                  <a:srgbClr val="7030A0"/>
                </a:solidFill>
              </a:rPr>
              <a:t>Address generation</a:t>
            </a:r>
          </a:p>
          <a:p>
            <a:pPr marL="834390" lvl="1" indent="-514350"/>
            <a:r>
              <a:rPr lang="en-US" dirty="0" smtClean="0">
                <a:solidFill>
                  <a:srgbClr val="DB9A17"/>
                </a:solidFill>
              </a:rPr>
              <a:t>3 SSE Units</a:t>
            </a:r>
          </a:p>
          <a:p>
            <a:pPr marL="1108710" lvl="2" indent="-514350"/>
            <a:r>
              <a:rPr lang="en-US" dirty="0" smtClean="0">
                <a:solidFill>
                  <a:srgbClr val="DB9A17"/>
                </a:solidFill>
              </a:rPr>
              <a:t>Supports SSE4</a:t>
            </a:r>
          </a:p>
          <a:p>
            <a:pPr marL="834390" lvl="1" indent="-514350"/>
            <a:r>
              <a:rPr lang="en-US" dirty="0" smtClean="0">
                <a:solidFill>
                  <a:srgbClr val="2E8A32"/>
                </a:solidFill>
              </a:rPr>
              <a:t>6 ports connecting the units</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2" cstate="print"/>
          <a:srcRect/>
          <a:stretch>
            <a:fillRect/>
          </a:stretch>
        </p:blipFill>
        <p:spPr bwMode="auto">
          <a:xfrm>
            <a:off x="66674" y="895350"/>
            <a:ext cx="4886326" cy="5276850"/>
          </a:xfrm>
          <a:prstGeom prst="rect">
            <a:avLst/>
          </a:prstGeom>
          <a:noFill/>
        </p:spPr>
      </p:pic>
      <p:sp>
        <p:nvSpPr>
          <p:cNvPr id="8" name="Rounded Rectangle 7"/>
          <p:cNvSpPr/>
          <p:nvPr/>
        </p:nvSpPr>
        <p:spPr>
          <a:xfrm>
            <a:off x="76200" y="4114800"/>
            <a:ext cx="3048000" cy="1371600"/>
          </a:xfrm>
          <a:prstGeom prst="roundRect">
            <a:avLst>
              <a:gd name="adj" fmla="val 295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133600" y="4495800"/>
            <a:ext cx="304800" cy="381000"/>
          </a:xfrm>
          <a:prstGeom prst="roundRect">
            <a:avLst>
              <a:gd name="adj" fmla="val 2953"/>
            </a:avLst>
          </a:prstGeom>
          <a:solidFill>
            <a:srgbClr val="0070C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14600" y="4495800"/>
            <a:ext cx="304800" cy="381000"/>
          </a:xfrm>
          <a:prstGeom prst="roundRect">
            <a:avLst>
              <a:gd name="adj" fmla="val 2953"/>
            </a:avLst>
          </a:prstGeom>
          <a:solidFill>
            <a:srgbClr val="0070C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0" y="4495800"/>
            <a:ext cx="381000" cy="381000"/>
          </a:xfrm>
          <a:prstGeom prst="roundRect">
            <a:avLst>
              <a:gd name="adj" fmla="val 2953"/>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52600" y="4495800"/>
            <a:ext cx="381000" cy="381000"/>
          </a:xfrm>
          <a:prstGeom prst="roundRect">
            <a:avLst>
              <a:gd name="adj" fmla="val 2953"/>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4495800"/>
            <a:ext cx="381000" cy="533400"/>
          </a:xfrm>
          <a:prstGeom prst="roundRect">
            <a:avLst>
              <a:gd name="adj" fmla="val 2953"/>
            </a:avLst>
          </a:prstGeom>
          <a:solidFill>
            <a:srgbClr val="7030A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38200" y="4495800"/>
            <a:ext cx="381000" cy="533400"/>
          </a:xfrm>
          <a:prstGeom prst="roundRect">
            <a:avLst>
              <a:gd name="adj" fmla="val 2953"/>
            </a:avLst>
          </a:prstGeom>
          <a:solidFill>
            <a:srgbClr val="7030A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95400" y="4876800"/>
            <a:ext cx="381000" cy="304800"/>
          </a:xfrm>
          <a:prstGeom prst="roundRect">
            <a:avLst>
              <a:gd name="adj" fmla="val 2953"/>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828800" y="4876800"/>
            <a:ext cx="381000" cy="304800"/>
          </a:xfrm>
          <a:prstGeom prst="roundRect">
            <a:avLst>
              <a:gd name="adj" fmla="val 2953"/>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514600" y="4876800"/>
            <a:ext cx="609600" cy="304800"/>
          </a:xfrm>
          <a:prstGeom prst="roundRect">
            <a:avLst>
              <a:gd name="adj" fmla="val 2953"/>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52400" y="4267200"/>
            <a:ext cx="2819400" cy="228600"/>
          </a:xfrm>
          <a:prstGeom prst="roundRect">
            <a:avLst>
              <a:gd name="adj" fmla="val 2953"/>
            </a:avLst>
          </a:prstGeom>
          <a:solidFill>
            <a:srgbClr val="00B05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17" name="Rounded Rectangle 16"/>
          <p:cNvSpPr/>
          <p:nvPr/>
        </p:nvSpPr>
        <p:spPr>
          <a:xfrm>
            <a:off x="2743200" y="4495800"/>
            <a:ext cx="381000" cy="381000"/>
          </a:xfrm>
          <a:prstGeom prst="roundRect">
            <a:avLst>
              <a:gd name="adj" fmla="val 2953"/>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4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47"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childTnLst>
                                </p:cTn>
                              </p:par>
                              <p:par>
                                <p:cTn id="45" presetID="47"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childTnLst>
                                </p:cTn>
                              </p:par>
                              <p:par>
                                <p:cTn id="66" presetID="47" presetClass="entr" presetSubtype="0" fill="hold" nodeType="with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1000"/>
                                        <p:tgtEl>
                                          <p:spTgt spid="3">
                                            <p:txEl>
                                              <p:pRg st="6" end="6"/>
                                            </p:txEl>
                                          </p:spTgt>
                                        </p:tgtEl>
                                      </p:cBhvr>
                                    </p:animEffect>
                                    <p:anim calcmode="lin" valueType="num">
                                      <p:cBhvr>
                                        <p:cTn id="6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Effect transition="in" filter="fade">
                                      <p:cBhvr>
                                        <p:cTn id="73" dur="1000"/>
                                        <p:tgtEl>
                                          <p:spTgt spid="3">
                                            <p:txEl>
                                              <p:pRg st="7" end="7"/>
                                            </p:txEl>
                                          </p:spTgt>
                                        </p:tgtEl>
                                      </p:cBhvr>
                                    </p:animEffect>
                                    <p:anim calcmode="lin" valueType="num">
                                      <p:cBhvr>
                                        <p:cTn id="7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childTnLst>
                                </p:cTn>
                              </p:par>
                              <p:par>
                                <p:cTn id="81" presetID="47" presetClass="entr" presetSubtype="0" fill="hold" nodeType="with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animEffect transition="in" filter="fade">
                                      <p:cBhvr>
                                        <p:cTn id="83" dur="1000"/>
                                        <p:tgtEl>
                                          <p:spTgt spid="3">
                                            <p:txEl>
                                              <p:pRg st="8" end="8"/>
                                            </p:txEl>
                                          </p:spTgt>
                                        </p:tgtEl>
                                      </p:cBhvr>
                                    </p:animEffect>
                                    <p:anim calcmode="lin" valueType="num">
                                      <p:cBhvr>
                                        <p:cTn id="8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000" dirty="0" smtClean="0">
                <a:solidFill>
                  <a:schemeClr val="tx2"/>
                </a:solidFill>
                <a:latin typeface="Cambria" pitchFamily="18" charset="0"/>
              </a:rPr>
              <a:t>Components: Write-Back</a:t>
            </a:r>
          </a:p>
        </p:txBody>
      </p:sp>
      <p:sp>
        <p:nvSpPr>
          <p:cNvPr id="3" name="Content Placeholder 2"/>
          <p:cNvSpPr>
            <a:spLocks noGrp="1"/>
          </p:cNvSpPr>
          <p:nvPr>
            <p:ph sz="quarter" idx="1"/>
          </p:nvPr>
        </p:nvSpPr>
        <p:spPr>
          <a:xfrm>
            <a:off x="4953000" y="1447800"/>
            <a:ext cx="4038600" cy="5257800"/>
          </a:xfrm>
        </p:spPr>
        <p:txBody>
          <a:bodyPr>
            <a:normAutofit/>
          </a:bodyPr>
          <a:lstStyle/>
          <a:p>
            <a:pPr marL="514350" indent="-514350">
              <a:buFont typeface="+mj-lt"/>
              <a:buAutoNum type="arabicPeriod" startAt="5"/>
            </a:pPr>
            <a:r>
              <a:rPr lang="en-US" dirty="0" smtClean="0">
                <a:solidFill>
                  <a:srgbClr val="B22F2C"/>
                </a:solidFill>
              </a:rPr>
              <a:t>Results </a:t>
            </a:r>
            <a:r>
              <a:rPr lang="en-US" b="1" dirty="0" smtClean="0">
                <a:solidFill>
                  <a:srgbClr val="B22F2C"/>
                </a:solidFill>
              </a:rPr>
              <a:t>written</a:t>
            </a:r>
            <a:endParaRPr lang="en-US" dirty="0" smtClean="0">
              <a:solidFill>
                <a:srgbClr val="B22F2C"/>
              </a:solidFill>
            </a:endParaRPr>
          </a:p>
          <a:p>
            <a:pPr marL="834390" lvl="1" indent="-514350"/>
            <a:r>
              <a:rPr lang="en-US" dirty="0" smtClean="0">
                <a:solidFill>
                  <a:srgbClr val="7030A0"/>
                </a:solidFill>
              </a:rPr>
              <a:t>Private L1/L2 cache</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3" cstate="print"/>
          <a:srcRect/>
          <a:stretch>
            <a:fillRect/>
          </a:stretch>
        </p:blipFill>
        <p:spPr bwMode="auto">
          <a:xfrm>
            <a:off x="66674" y="895350"/>
            <a:ext cx="4886326" cy="5276850"/>
          </a:xfrm>
          <a:prstGeom prst="rect">
            <a:avLst/>
          </a:prstGeom>
          <a:noFill/>
        </p:spPr>
      </p:pic>
      <p:sp>
        <p:nvSpPr>
          <p:cNvPr id="9" name="Rounded Rectangle 8"/>
          <p:cNvSpPr/>
          <p:nvPr/>
        </p:nvSpPr>
        <p:spPr>
          <a:xfrm>
            <a:off x="76200" y="5562600"/>
            <a:ext cx="3048000" cy="6096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429000" y="838200"/>
            <a:ext cx="1066800" cy="45720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657600" y="3733800"/>
            <a:ext cx="685800" cy="1524000"/>
          </a:xfrm>
          <a:prstGeom prst="roundRect">
            <a:avLst>
              <a:gd name="adj" fmla="val 2953"/>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85800" y="5791200"/>
            <a:ext cx="2438400" cy="304800"/>
          </a:xfrm>
          <a:prstGeom prst="roundRect">
            <a:avLst>
              <a:gd name="adj" fmla="val 2953"/>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47"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4000" dirty="0" smtClean="0">
                <a:solidFill>
                  <a:schemeClr val="tx2"/>
                </a:solidFill>
                <a:latin typeface="Cambria" pitchFamily="18" charset="0"/>
              </a:rPr>
              <a:t>Components: Write-Back</a:t>
            </a:r>
            <a:endParaRPr lang="en-US" sz="4000" dirty="0">
              <a:solidFill>
                <a:schemeClr val="tx2"/>
              </a:solidFill>
              <a:latin typeface="Cambria" pitchFamily="18" charset="0"/>
            </a:endParaRPr>
          </a:p>
        </p:txBody>
      </p:sp>
      <p:sp>
        <p:nvSpPr>
          <p:cNvPr id="3" name="Content Placeholder 2"/>
          <p:cNvSpPr>
            <a:spLocks noGrp="1"/>
          </p:cNvSpPr>
          <p:nvPr>
            <p:ph sz="quarter" idx="1"/>
          </p:nvPr>
        </p:nvSpPr>
        <p:spPr>
          <a:xfrm>
            <a:off x="4953000" y="1447800"/>
            <a:ext cx="4038600" cy="5257800"/>
          </a:xfrm>
        </p:spPr>
        <p:txBody>
          <a:bodyPr>
            <a:normAutofit/>
          </a:bodyPr>
          <a:lstStyle/>
          <a:p>
            <a:pPr marL="514350" indent="-514350">
              <a:buFont typeface="+mj-lt"/>
              <a:buAutoNum type="arabicPeriod" startAt="5"/>
            </a:pPr>
            <a:r>
              <a:rPr lang="en-US" dirty="0" smtClean="0">
                <a:solidFill>
                  <a:srgbClr val="B22F2C"/>
                </a:solidFill>
              </a:rPr>
              <a:t>Results </a:t>
            </a:r>
            <a:r>
              <a:rPr lang="en-US" b="1" dirty="0" smtClean="0">
                <a:solidFill>
                  <a:srgbClr val="B22F2C"/>
                </a:solidFill>
              </a:rPr>
              <a:t>written</a:t>
            </a:r>
            <a:endParaRPr lang="en-US" dirty="0" smtClean="0">
              <a:solidFill>
                <a:srgbClr val="B22F2C"/>
              </a:solidFill>
            </a:endParaRPr>
          </a:p>
          <a:p>
            <a:pPr marL="834390" lvl="1" indent="-514350"/>
            <a:r>
              <a:rPr lang="en-US" dirty="0" smtClean="0">
                <a:solidFill>
                  <a:srgbClr val="7030A0"/>
                </a:solidFill>
              </a:rPr>
              <a:t>Private L1/L2 cache</a:t>
            </a:r>
          </a:p>
          <a:p>
            <a:pPr marL="834390" lvl="1" indent="-514350"/>
            <a:r>
              <a:rPr lang="en-US" dirty="0" smtClean="0">
                <a:solidFill>
                  <a:srgbClr val="DB9A17"/>
                </a:solidFill>
              </a:rPr>
              <a:t>Shared L3 cache</a:t>
            </a:r>
          </a:p>
          <a:p>
            <a:pPr marL="834390" lvl="1" indent="-514350"/>
            <a:r>
              <a:rPr lang="en-US" dirty="0" err="1" smtClean="0">
                <a:solidFill>
                  <a:srgbClr val="00B050"/>
                </a:solidFill>
              </a:rPr>
              <a:t>QuickPath</a:t>
            </a:r>
            <a:endParaRPr lang="en-US" dirty="0" smtClean="0">
              <a:solidFill>
                <a:srgbClr val="00B050"/>
              </a:solidFill>
            </a:endParaRPr>
          </a:p>
          <a:p>
            <a:pPr marL="1108710" lvl="2" indent="-514350"/>
            <a:r>
              <a:rPr lang="en-US" dirty="0" smtClean="0">
                <a:solidFill>
                  <a:srgbClr val="00B050"/>
                </a:solidFill>
              </a:rPr>
              <a:t>Dedicated channel to another CPU, chip, or device</a:t>
            </a:r>
          </a:p>
          <a:p>
            <a:pPr marL="1108710" lvl="2" indent="-514350"/>
            <a:r>
              <a:rPr lang="en-US" dirty="0" smtClean="0">
                <a:solidFill>
                  <a:srgbClr val="00B050"/>
                </a:solidFill>
              </a:rPr>
              <a:t>Replaces FSB</a:t>
            </a:r>
          </a:p>
        </p:txBody>
      </p:sp>
      <p:pic>
        <p:nvPicPr>
          <p:cNvPr id="1026" name="Picture 2" descr="D:\Documents and Settings\de037088\My Documents\School\UIUC\CS 433 (Computer Architecture)\Nehalem Presentation\NehalemArchCrop.png"/>
          <p:cNvPicPr>
            <a:picLocks noChangeAspect="1" noChangeArrowheads="1"/>
          </p:cNvPicPr>
          <p:nvPr/>
        </p:nvPicPr>
        <p:blipFill>
          <a:blip r:embed="rId3" cstate="print"/>
          <a:srcRect/>
          <a:stretch>
            <a:fillRect/>
          </a:stretch>
        </p:blipFill>
        <p:spPr bwMode="auto">
          <a:xfrm>
            <a:off x="66674" y="895350"/>
            <a:ext cx="4886326" cy="5276850"/>
          </a:xfrm>
          <a:prstGeom prst="rect">
            <a:avLst/>
          </a:prstGeom>
          <a:noFill/>
        </p:spPr>
      </p:pic>
      <p:sp>
        <p:nvSpPr>
          <p:cNvPr id="9" name="Rounded Rectangle 8"/>
          <p:cNvSpPr/>
          <p:nvPr/>
        </p:nvSpPr>
        <p:spPr>
          <a:xfrm>
            <a:off x="76200" y="5562600"/>
            <a:ext cx="3048000" cy="6096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429000" y="838200"/>
            <a:ext cx="1066800" cy="4572000"/>
          </a:xfrm>
          <a:prstGeom prst="roundRect">
            <a:avLst>
              <a:gd name="adj" fmla="val 2953"/>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657600" y="3733800"/>
            <a:ext cx="685800" cy="1524000"/>
          </a:xfrm>
          <a:prstGeom prst="roundRect">
            <a:avLst>
              <a:gd name="adj" fmla="val 2953"/>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85800" y="5791200"/>
            <a:ext cx="2438400" cy="304800"/>
          </a:xfrm>
          <a:prstGeom prst="roundRect">
            <a:avLst>
              <a:gd name="adj" fmla="val 2953"/>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581400" y="2743200"/>
            <a:ext cx="838200" cy="762000"/>
          </a:xfrm>
          <a:prstGeom prst="roundRect">
            <a:avLst>
              <a:gd name="adj" fmla="val 2953"/>
            </a:avLst>
          </a:prstGeom>
          <a:solidFill>
            <a:srgbClr val="FFFF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604260" y="1143000"/>
            <a:ext cx="784860" cy="701040"/>
          </a:xfrm>
          <a:prstGeom prst="roundRect">
            <a:avLst>
              <a:gd name="adj" fmla="val 2953"/>
            </a:avLst>
          </a:prstGeom>
          <a:solidFill>
            <a:srgbClr val="00B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47"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anim calcmode="lin" valueType="num">
                                      <p:cBhvr>
                                        <p:cTn id="1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par>
                                <p:cTn id="18" presetID="47"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sz="4800" dirty="0" smtClean="0"/>
              <a:t>End of Unit 2</a:t>
            </a:r>
            <a:endParaRPr lang="en-US" sz="4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Decomposition Techniques </a:t>
            </a:r>
          </a:p>
        </p:txBody>
      </p:sp>
      <p:sp>
        <p:nvSpPr>
          <p:cNvPr id="26627" name="Rectangle 3"/>
          <p:cNvSpPr>
            <a:spLocks noGrp="1" noChangeArrowheads="1"/>
          </p:cNvSpPr>
          <p:nvPr>
            <p:ph type="body" idx="1"/>
          </p:nvPr>
        </p:nvSpPr>
        <p:spPr/>
        <p:txBody>
          <a:bodyPr/>
          <a:lstStyle/>
          <a:p>
            <a:pPr>
              <a:lnSpc>
                <a:spcPct val="100000"/>
              </a:lnSpc>
            </a:pPr>
            <a:r>
              <a:rPr lang="en-US" sz="1800">
                <a:solidFill>
                  <a:srgbClr val="000000"/>
                </a:solidFill>
              </a:rPr>
              <a:t>Decomposition:</a:t>
            </a:r>
          </a:p>
          <a:p>
            <a:pPr lvl="1">
              <a:lnSpc>
                <a:spcPct val="110000"/>
              </a:lnSpc>
            </a:pPr>
            <a:r>
              <a:rPr lang="en-US" sz="1600">
                <a:solidFill>
                  <a:srgbClr val="000000"/>
                </a:solidFill>
              </a:rPr>
              <a:t>The process of dividing the computation into smaller pieces of work i.e., </a:t>
            </a:r>
            <a:r>
              <a:rPr lang="en-US" sz="1600" i="1">
                <a:solidFill>
                  <a:srgbClr val="CD3300"/>
                </a:solidFill>
              </a:rPr>
              <a:t>tasks</a:t>
            </a:r>
          </a:p>
          <a:p>
            <a:pPr lvl="1">
              <a:lnSpc>
                <a:spcPct val="110000"/>
              </a:lnSpc>
            </a:pPr>
            <a:endParaRPr lang="en-US" sz="1600" i="1">
              <a:solidFill>
                <a:srgbClr val="CD3300"/>
              </a:solidFill>
            </a:endParaRPr>
          </a:p>
          <a:p>
            <a:pPr>
              <a:lnSpc>
                <a:spcPct val="100000"/>
              </a:lnSpc>
            </a:pPr>
            <a:r>
              <a:rPr lang="en-US" sz="1800">
                <a:solidFill>
                  <a:srgbClr val="000000"/>
                </a:solidFill>
              </a:rPr>
              <a:t>Tasks are programmer defined and are considered to be indivisible</a:t>
            </a:r>
          </a:p>
          <a:p>
            <a:pPr>
              <a:lnSpc>
                <a:spcPct val="100000"/>
              </a:lnSpc>
            </a:pPr>
            <a:endParaRPr lang="en-US" sz="1800">
              <a:solidFill>
                <a:srgbClr val="000000"/>
              </a:solidFill>
            </a:endParaRPr>
          </a:p>
          <a:p>
            <a:pPr>
              <a:lnSpc>
                <a:spcPct val="100000"/>
              </a:lnSpc>
            </a:pPr>
            <a:r>
              <a:rPr lang="en-US" sz="1800"/>
              <a:t>So how does one decompose a task into various subtasks?</a:t>
            </a:r>
          </a:p>
          <a:p>
            <a:pPr>
              <a:lnSpc>
                <a:spcPct val="100000"/>
              </a:lnSpc>
            </a:pPr>
            <a:endParaRPr lang="en-US" sz="1800"/>
          </a:p>
          <a:p>
            <a:pPr>
              <a:lnSpc>
                <a:spcPct val="100000"/>
              </a:lnSpc>
            </a:pPr>
            <a:r>
              <a:rPr lang="en-US" sz="1800"/>
              <a:t>There is no single recipe that works for all problems!</a:t>
            </a:r>
          </a:p>
          <a:p>
            <a:pPr>
              <a:lnSpc>
                <a:spcPct val="100000"/>
              </a:lnSpc>
            </a:pPr>
            <a:endParaRPr lang="en-US" sz="1800"/>
          </a:p>
          <a:p>
            <a:pPr>
              <a:lnSpc>
                <a:spcPct val="100000"/>
              </a:lnSpc>
            </a:pPr>
            <a:r>
              <a:rPr lang="en-US" sz="1800"/>
              <a:t>Commonly used techniques that apply to broad classes of problems: </a:t>
            </a:r>
          </a:p>
          <a:p>
            <a:pPr lvl="1">
              <a:lnSpc>
                <a:spcPct val="110000"/>
              </a:lnSpc>
            </a:pPr>
            <a:r>
              <a:rPr lang="en-US" sz="1600"/>
              <a:t>Recursive decomposition </a:t>
            </a:r>
          </a:p>
          <a:p>
            <a:pPr lvl="1">
              <a:lnSpc>
                <a:spcPct val="110000"/>
              </a:lnSpc>
            </a:pPr>
            <a:r>
              <a:rPr lang="en-US" sz="1600"/>
              <a:t>Data decomposition </a:t>
            </a:r>
          </a:p>
          <a:p>
            <a:pPr lvl="1">
              <a:lnSpc>
                <a:spcPct val="110000"/>
              </a:lnSpc>
            </a:pPr>
            <a:r>
              <a:rPr lang="en-US" sz="1600"/>
              <a:t>Exploratory decomposition </a:t>
            </a:r>
          </a:p>
          <a:p>
            <a:pPr lvl="1">
              <a:lnSpc>
                <a:spcPct val="110000"/>
              </a:lnSpc>
            </a:pPr>
            <a:r>
              <a:rPr lang="en-US" sz="1600"/>
              <a:t>Speculative decomposition </a:t>
            </a:r>
          </a:p>
          <a:p>
            <a:pPr lvl="1">
              <a:lnSpc>
                <a:spcPct val="110000"/>
              </a:lnSpc>
            </a:pPr>
            <a:r>
              <a:rPr lang="en-US" sz="1600"/>
              <a:t>Hybrid decomposition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Recursive Decomposition </a:t>
            </a:r>
          </a:p>
        </p:txBody>
      </p:sp>
      <p:sp>
        <p:nvSpPr>
          <p:cNvPr id="27651" name="Rectangle 3"/>
          <p:cNvSpPr>
            <a:spLocks noGrp="1" noChangeArrowheads="1"/>
          </p:cNvSpPr>
          <p:nvPr>
            <p:ph type="body" idx="1"/>
          </p:nvPr>
        </p:nvSpPr>
        <p:spPr/>
        <p:txBody>
          <a:bodyPr/>
          <a:lstStyle/>
          <a:p>
            <a:r>
              <a:rPr lang="en-US"/>
              <a:t>Generally suited to problems that are solved using the divide-and-conquer strategy. </a:t>
            </a:r>
          </a:p>
          <a:p>
            <a:endParaRPr lang="en-US"/>
          </a:p>
          <a:p>
            <a:r>
              <a:rPr lang="en-US"/>
              <a:t>A given problem is first decomposed into a set of sub-problems. </a:t>
            </a:r>
          </a:p>
          <a:p>
            <a:endParaRPr lang="en-US"/>
          </a:p>
          <a:p>
            <a:r>
              <a:rPr lang="en-US"/>
              <a:t>These sub-problems are recursively decomposed further until a desired granularity is reached. </a:t>
            </a:r>
          </a:p>
          <a:p>
            <a:endParaRPr lang="en-US"/>
          </a:p>
          <a:p>
            <a:pPr>
              <a:buFontTx/>
              <a:buNone/>
            </a:pP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8"/>
          <p:cNvSpPr>
            <a:spLocks noGrp="1" noChangeArrowheads="1"/>
          </p:cNvSpPr>
          <p:nvPr>
            <p:ph type="title"/>
          </p:nvPr>
        </p:nvSpPr>
        <p:spPr/>
        <p:txBody>
          <a:bodyPr/>
          <a:lstStyle/>
          <a:p>
            <a:r>
              <a:rPr lang="en-US"/>
              <a:t>Example: Quicksort</a:t>
            </a:r>
          </a:p>
        </p:txBody>
      </p:sp>
      <p:sp>
        <p:nvSpPr>
          <p:cNvPr id="28682" name="Rectangle 10"/>
          <p:cNvSpPr>
            <a:spLocks noGrp="1" noChangeArrowheads="1"/>
          </p:cNvSpPr>
          <p:nvPr>
            <p:ph type="body" sz="half" idx="4294967295"/>
          </p:nvPr>
        </p:nvSpPr>
        <p:spPr>
          <a:xfrm>
            <a:off x="0" y="5334000"/>
            <a:ext cx="8229600" cy="1066800"/>
          </a:xfrm>
        </p:spPr>
        <p:txBody>
          <a:bodyPr/>
          <a:lstStyle/>
          <a:p>
            <a:pPr algn="just">
              <a:buFontTx/>
              <a:buNone/>
            </a:pPr>
            <a:r>
              <a:rPr lang="en-US" sz="1800"/>
              <a:t>	</a:t>
            </a:r>
            <a:r>
              <a:rPr lang="en-US" sz="1800" b="1"/>
              <a:t>Figure 3.8</a:t>
            </a:r>
            <a:r>
              <a:rPr lang="en-US" sz="1800"/>
              <a:t> The quicksort task-dependency graph based on recursive decomposition for sorting a sequence of 12 numbers. </a:t>
            </a:r>
          </a:p>
        </p:txBody>
      </p:sp>
      <p:pic>
        <p:nvPicPr>
          <p:cNvPr id="6" name="Picture 11" descr="qsort"/>
          <p:cNvPicPr>
            <a:picLocks noGrp="1" noChangeAspect="1" noChangeArrowheads="1"/>
          </p:cNvPicPr>
          <p:nvPr>
            <p:ph sz="quarter" idx="4294967295"/>
          </p:nvPr>
        </p:nvPicPr>
        <p:blipFill>
          <a:blip r:embed="rId2" cstate="print"/>
          <a:srcRect/>
          <a:stretch>
            <a:fillRect/>
          </a:stretch>
        </p:blipFill>
        <p:spPr>
          <a:xfrm>
            <a:off x="914400" y="1295400"/>
            <a:ext cx="7162800" cy="3382963"/>
          </a:xfrm>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Example: Finding the Minimum </a:t>
            </a:r>
          </a:p>
        </p:txBody>
      </p:sp>
      <p:sp>
        <p:nvSpPr>
          <p:cNvPr id="32772" name="Rectangle 4"/>
          <p:cNvSpPr>
            <a:spLocks noChangeArrowheads="1"/>
          </p:cNvSpPr>
          <p:nvPr/>
        </p:nvSpPr>
        <p:spPr bwMode="auto">
          <a:xfrm>
            <a:off x="685800" y="2286000"/>
            <a:ext cx="8229600" cy="2667000"/>
          </a:xfrm>
          <a:prstGeom prst="rect">
            <a:avLst/>
          </a:prstGeom>
          <a:noFill/>
          <a:ln w="9525">
            <a:noFill/>
            <a:miter lim="800000"/>
            <a:headEnd/>
            <a:tailEnd/>
          </a:ln>
          <a:effectLst/>
        </p:spPr>
        <p:txBody>
          <a:bodyPr/>
          <a:lstStyle/>
          <a:p>
            <a:pPr marL="342900" indent="-342900" algn="just">
              <a:lnSpc>
                <a:spcPct val="90000"/>
              </a:lnSpc>
              <a:spcBef>
                <a:spcPct val="20000"/>
              </a:spcBef>
            </a:pPr>
            <a:r>
              <a:rPr lang="en-US" sz="2000">
                <a:latin typeface="AvantGarde-Book" charset="0"/>
              </a:rPr>
              <a:t>	1. </a:t>
            </a:r>
            <a:r>
              <a:rPr lang="en-US" sz="2000" b="1">
                <a:latin typeface="Courier New" pitchFamily="49" charset="0"/>
                <a:cs typeface="Courier New" pitchFamily="49" charset="0"/>
              </a:rPr>
              <a:t>procedure</a:t>
            </a:r>
            <a:r>
              <a:rPr lang="en-US" sz="2000">
                <a:latin typeface="Courier New" pitchFamily="49" charset="0"/>
                <a:cs typeface="Courier New" pitchFamily="49" charset="0"/>
              </a:rPr>
              <a:t> SERIAL_MIN(A,n)</a:t>
            </a:r>
          </a:p>
          <a:p>
            <a:pPr marL="342900" indent="-342900" algn="just">
              <a:lnSpc>
                <a:spcPct val="90000"/>
              </a:lnSpc>
              <a:spcBef>
                <a:spcPct val="20000"/>
              </a:spcBef>
            </a:pPr>
            <a:r>
              <a:rPr lang="en-US" sz="2000">
                <a:latin typeface="Courier New" pitchFamily="49" charset="0"/>
                <a:cs typeface="Courier New" pitchFamily="49" charset="0"/>
              </a:rPr>
              <a:t>	2. </a:t>
            </a:r>
            <a:r>
              <a:rPr lang="en-US" sz="2000" b="1">
                <a:latin typeface="Courier New" pitchFamily="49" charset="0"/>
                <a:cs typeface="Courier New" pitchFamily="49" charset="0"/>
              </a:rPr>
              <a:t>begin</a:t>
            </a:r>
          </a:p>
          <a:p>
            <a:pPr marL="342900" indent="-342900">
              <a:lnSpc>
                <a:spcPct val="90000"/>
              </a:lnSpc>
              <a:spcBef>
                <a:spcPct val="20000"/>
              </a:spcBef>
            </a:pPr>
            <a:r>
              <a:rPr lang="en-US" sz="2000">
                <a:latin typeface="Courier New" pitchFamily="49" charset="0"/>
                <a:cs typeface="Courier New" pitchFamily="49" charset="0"/>
              </a:rPr>
              <a:t>	3. </a:t>
            </a:r>
            <a:r>
              <a:rPr lang="en-US" sz="2000" i="1">
                <a:latin typeface="Courier New" pitchFamily="49" charset="0"/>
                <a:cs typeface="Courier New" pitchFamily="49" charset="0"/>
              </a:rPr>
              <a:t>min </a:t>
            </a:r>
            <a:r>
              <a:rPr lang="en-US" sz="2000">
                <a:latin typeface="Courier New" pitchFamily="49" charset="0"/>
                <a:cs typeface="Courier New" pitchFamily="49" charset="0"/>
              </a:rPr>
              <a:t>=A[0];</a:t>
            </a:r>
          </a:p>
          <a:p>
            <a:pPr marL="342900" indent="-342900">
              <a:lnSpc>
                <a:spcPct val="90000"/>
              </a:lnSpc>
              <a:spcBef>
                <a:spcPct val="20000"/>
              </a:spcBef>
            </a:pPr>
            <a:r>
              <a:rPr lang="en-US" sz="2000">
                <a:latin typeface="Courier New" pitchFamily="49" charset="0"/>
                <a:cs typeface="Courier New" pitchFamily="49" charset="0"/>
              </a:rPr>
              <a:t>	4. </a:t>
            </a:r>
            <a:r>
              <a:rPr lang="en-US" sz="2000" b="1">
                <a:latin typeface="Courier New" pitchFamily="49" charset="0"/>
                <a:cs typeface="Courier New" pitchFamily="49" charset="0"/>
              </a:rPr>
              <a:t>for</a:t>
            </a:r>
            <a:r>
              <a:rPr lang="en-US" sz="2000">
                <a:latin typeface="Courier New" pitchFamily="49" charset="0"/>
                <a:cs typeface="Courier New" pitchFamily="49" charset="0"/>
              </a:rPr>
              <a:t> i:= 1 </a:t>
            </a:r>
            <a:r>
              <a:rPr lang="en-US" sz="2000" b="1">
                <a:latin typeface="Courier New" pitchFamily="49" charset="0"/>
                <a:cs typeface="Courier New" pitchFamily="49" charset="0"/>
              </a:rPr>
              <a:t>to</a:t>
            </a:r>
            <a:r>
              <a:rPr lang="en-US" sz="2000">
                <a:latin typeface="Courier New" pitchFamily="49" charset="0"/>
                <a:cs typeface="Courier New" pitchFamily="49" charset="0"/>
              </a:rPr>
              <a:t> n</a:t>
            </a:r>
            <a:r>
              <a:rPr lang="en-US" sz="2000" i="1">
                <a:latin typeface="Courier New" pitchFamily="49" charset="0"/>
                <a:cs typeface="Courier New" pitchFamily="49" charset="0"/>
              </a:rPr>
              <a:t> − </a:t>
            </a:r>
            <a:r>
              <a:rPr lang="en-US" sz="2000">
                <a:latin typeface="Courier New" pitchFamily="49" charset="0"/>
                <a:cs typeface="Courier New" pitchFamily="49" charset="0"/>
              </a:rPr>
              <a:t>1 </a:t>
            </a:r>
            <a:r>
              <a:rPr lang="en-US" sz="2000" b="1">
                <a:latin typeface="Courier New" pitchFamily="49" charset="0"/>
                <a:cs typeface="Courier New" pitchFamily="49" charset="0"/>
              </a:rPr>
              <a:t>do</a:t>
            </a:r>
          </a:p>
          <a:p>
            <a:pPr marL="342900" indent="-342900">
              <a:lnSpc>
                <a:spcPct val="90000"/>
              </a:lnSpc>
              <a:spcBef>
                <a:spcPct val="20000"/>
              </a:spcBef>
            </a:pPr>
            <a:r>
              <a:rPr lang="en-US" sz="2000">
                <a:latin typeface="Courier New" pitchFamily="49" charset="0"/>
                <a:cs typeface="Courier New" pitchFamily="49" charset="0"/>
              </a:rPr>
              <a:t>	5. 		</a:t>
            </a:r>
            <a:r>
              <a:rPr lang="en-US" sz="2000" b="1">
                <a:latin typeface="Courier New" pitchFamily="49" charset="0"/>
                <a:cs typeface="Courier New" pitchFamily="49" charset="0"/>
              </a:rPr>
              <a:t>if</a:t>
            </a:r>
            <a:r>
              <a:rPr lang="en-US" sz="2000">
                <a:latin typeface="Courier New" pitchFamily="49" charset="0"/>
                <a:cs typeface="Courier New" pitchFamily="49" charset="0"/>
              </a:rPr>
              <a:t> (</a:t>
            </a:r>
            <a:r>
              <a:rPr lang="en-US" sz="2000" i="1">
                <a:latin typeface="Courier New" pitchFamily="49" charset="0"/>
                <a:cs typeface="Courier New" pitchFamily="49" charset="0"/>
              </a:rPr>
              <a:t>A</a:t>
            </a:r>
            <a:r>
              <a:rPr lang="en-US" sz="2000">
                <a:latin typeface="Courier New" pitchFamily="49" charset="0"/>
                <a:cs typeface="Courier New" pitchFamily="49" charset="0"/>
              </a:rPr>
              <a:t>[</a:t>
            </a:r>
            <a:r>
              <a:rPr lang="en-US" sz="2000" i="1">
                <a:latin typeface="Courier New" pitchFamily="49" charset="0"/>
                <a:cs typeface="Courier New" pitchFamily="49" charset="0"/>
              </a:rPr>
              <a:t>i</a:t>
            </a:r>
            <a:r>
              <a:rPr lang="en-US" sz="2000">
                <a:latin typeface="Courier New" pitchFamily="49" charset="0"/>
                <a:cs typeface="Courier New" pitchFamily="49" charset="0"/>
              </a:rPr>
              <a:t>] &lt; </a:t>
            </a:r>
            <a:r>
              <a:rPr lang="en-US" sz="2000" i="1">
                <a:latin typeface="Courier New" pitchFamily="49" charset="0"/>
                <a:cs typeface="Courier New" pitchFamily="49" charset="0"/>
              </a:rPr>
              <a:t>min</a:t>
            </a:r>
            <a:r>
              <a:rPr lang="en-US" sz="2000">
                <a:latin typeface="Courier New" pitchFamily="49" charset="0"/>
                <a:cs typeface="Courier New" pitchFamily="49" charset="0"/>
              </a:rPr>
              <a:t>) </a:t>
            </a:r>
            <a:r>
              <a:rPr lang="en-US" sz="2000" i="1">
                <a:latin typeface="Courier New" pitchFamily="49" charset="0"/>
                <a:cs typeface="Courier New" pitchFamily="49" charset="0"/>
              </a:rPr>
              <a:t>min </a:t>
            </a:r>
            <a:r>
              <a:rPr lang="en-US" sz="2000">
                <a:latin typeface="Courier New" pitchFamily="49" charset="0"/>
                <a:cs typeface="Courier New" pitchFamily="49" charset="0"/>
              </a:rPr>
              <a:t>:= </a:t>
            </a:r>
            <a:r>
              <a:rPr lang="en-US" sz="2000" i="1">
                <a:latin typeface="Courier New" pitchFamily="49" charset="0"/>
                <a:cs typeface="Courier New" pitchFamily="49" charset="0"/>
              </a:rPr>
              <a:t>A</a:t>
            </a:r>
            <a:r>
              <a:rPr lang="en-US" sz="2000">
                <a:latin typeface="Courier New" pitchFamily="49" charset="0"/>
                <a:cs typeface="Courier New" pitchFamily="49" charset="0"/>
              </a:rPr>
              <a:t>[</a:t>
            </a:r>
            <a:r>
              <a:rPr lang="en-US" sz="2000" i="1">
                <a:latin typeface="Courier New" pitchFamily="49" charset="0"/>
                <a:cs typeface="Courier New" pitchFamily="49" charset="0"/>
              </a:rPr>
              <a:t>i</a:t>
            </a:r>
            <a:r>
              <a:rPr lang="en-US" sz="2000">
                <a:latin typeface="Courier New" pitchFamily="49" charset="0"/>
                <a:cs typeface="Courier New" pitchFamily="49" charset="0"/>
              </a:rPr>
              <a:t>];</a:t>
            </a:r>
          </a:p>
          <a:p>
            <a:pPr marL="342900" indent="-342900">
              <a:lnSpc>
                <a:spcPct val="90000"/>
              </a:lnSpc>
              <a:spcBef>
                <a:spcPct val="20000"/>
              </a:spcBef>
            </a:pPr>
            <a:r>
              <a:rPr lang="en-US" sz="2000">
                <a:latin typeface="Courier New" pitchFamily="49" charset="0"/>
                <a:cs typeface="Courier New" pitchFamily="49" charset="0"/>
              </a:rPr>
              <a:t>	6. </a:t>
            </a:r>
            <a:r>
              <a:rPr lang="en-US" sz="2000" b="1">
                <a:latin typeface="Courier New" pitchFamily="49" charset="0"/>
                <a:cs typeface="Courier New" pitchFamily="49" charset="0"/>
              </a:rPr>
              <a:t>endfor</a:t>
            </a:r>
            <a:r>
              <a:rPr lang="en-US" sz="2000">
                <a:latin typeface="Courier New" pitchFamily="49" charset="0"/>
                <a:cs typeface="Courier New" pitchFamily="49" charset="0"/>
              </a:rPr>
              <a:t>;</a:t>
            </a:r>
          </a:p>
          <a:p>
            <a:pPr marL="342900" indent="-342900">
              <a:lnSpc>
                <a:spcPct val="90000"/>
              </a:lnSpc>
              <a:spcBef>
                <a:spcPct val="20000"/>
              </a:spcBef>
            </a:pPr>
            <a:r>
              <a:rPr lang="en-US" sz="2000">
                <a:latin typeface="Courier New" pitchFamily="49" charset="0"/>
                <a:cs typeface="Courier New" pitchFamily="49" charset="0"/>
              </a:rPr>
              <a:t>	7. </a:t>
            </a:r>
            <a:r>
              <a:rPr lang="en-US" sz="2000" b="1">
                <a:latin typeface="Courier New" pitchFamily="49" charset="0"/>
                <a:cs typeface="Courier New" pitchFamily="49" charset="0"/>
              </a:rPr>
              <a:t>return</a:t>
            </a:r>
            <a:r>
              <a:rPr lang="en-US" sz="2000">
                <a:latin typeface="Courier New" pitchFamily="49" charset="0"/>
                <a:cs typeface="Courier New" pitchFamily="49" charset="0"/>
              </a:rPr>
              <a:t> </a:t>
            </a:r>
            <a:r>
              <a:rPr lang="en-US" sz="2000" i="1">
                <a:latin typeface="Courier New" pitchFamily="49" charset="0"/>
                <a:cs typeface="Courier New" pitchFamily="49" charset="0"/>
              </a:rPr>
              <a:t>min</a:t>
            </a:r>
            <a:r>
              <a:rPr lang="en-US" sz="2000">
                <a:latin typeface="Courier New" pitchFamily="49" charset="0"/>
                <a:cs typeface="Courier New" pitchFamily="49" charset="0"/>
              </a:rPr>
              <a:t>;</a:t>
            </a:r>
          </a:p>
          <a:p>
            <a:pPr marL="342900" indent="-342900">
              <a:lnSpc>
                <a:spcPct val="90000"/>
              </a:lnSpc>
              <a:spcBef>
                <a:spcPct val="20000"/>
              </a:spcBef>
            </a:pPr>
            <a:r>
              <a:rPr lang="en-US" sz="2000">
                <a:latin typeface="Courier New" pitchFamily="49" charset="0"/>
                <a:cs typeface="Courier New" pitchFamily="49" charset="0"/>
              </a:rPr>
              <a:t>	8. </a:t>
            </a:r>
            <a:r>
              <a:rPr lang="en-US" sz="2000" b="1">
                <a:latin typeface="Courier New" pitchFamily="49" charset="0"/>
                <a:cs typeface="Courier New" pitchFamily="49" charset="0"/>
              </a:rPr>
              <a:t>end</a:t>
            </a:r>
            <a:r>
              <a:rPr lang="en-US" sz="2000">
                <a:latin typeface="Courier New" pitchFamily="49" charset="0"/>
                <a:cs typeface="Courier New" pitchFamily="49" charset="0"/>
              </a:rPr>
              <a:t> SERIAL_MIN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Example: Finding the Minimum</a:t>
            </a:r>
          </a:p>
        </p:txBody>
      </p:sp>
      <p:sp>
        <p:nvSpPr>
          <p:cNvPr id="34820" name="Rectangle 4"/>
          <p:cNvSpPr>
            <a:spLocks noChangeArrowheads="1"/>
          </p:cNvSpPr>
          <p:nvPr/>
        </p:nvSpPr>
        <p:spPr bwMode="auto">
          <a:xfrm>
            <a:off x="457200" y="1219200"/>
            <a:ext cx="8229600" cy="4724400"/>
          </a:xfrm>
          <a:prstGeom prst="rect">
            <a:avLst/>
          </a:prstGeom>
          <a:noFill/>
          <a:ln w="9525">
            <a:noFill/>
            <a:miter lim="800000"/>
            <a:headEnd/>
            <a:tailEnd/>
          </a:ln>
          <a:effectLst/>
        </p:spPr>
        <p:txBody>
          <a:bodyPr/>
          <a:lstStyle/>
          <a:p>
            <a:pPr marL="342900" indent="-342900">
              <a:spcBef>
                <a:spcPct val="20000"/>
              </a:spcBef>
            </a:pPr>
            <a:r>
              <a:rPr lang="en-US" sz="2000"/>
              <a:t>	1. </a:t>
            </a:r>
            <a:r>
              <a:rPr lang="en-US" sz="2000" b="1"/>
              <a:t>procedure</a:t>
            </a:r>
            <a:r>
              <a:rPr lang="en-US" sz="2000"/>
              <a:t> RECURSIVE_MIN (</a:t>
            </a:r>
            <a:r>
              <a:rPr lang="en-US" sz="2000" b="1" i="1"/>
              <a:t>A, n</a:t>
            </a:r>
            <a:r>
              <a:rPr lang="en-US" sz="2000"/>
              <a:t>) </a:t>
            </a:r>
            <a:br>
              <a:rPr lang="en-US" sz="2000"/>
            </a:br>
            <a:r>
              <a:rPr lang="en-US" sz="2000"/>
              <a:t>2. </a:t>
            </a:r>
            <a:r>
              <a:rPr lang="en-US" sz="2000" b="1"/>
              <a:t>begin</a:t>
            </a:r>
            <a:r>
              <a:rPr lang="en-US" sz="2000"/>
              <a:t> </a:t>
            </a:r>
            <a:br>
              <a:rPr lang="en-US" sz="2000"/>
            </a:br>
            <a:r>
              <a:rPr lang="en-US" sz="2000"/>
              <a:t>3. </a:t>
            </a:r>
            <a:r>
              <a:rPr lang="en-US" sz="2000" b="1"/>
              <a:t>if</a:t>
            </a:r>
            <a:r>
              <a:rPr lang="en-US" sz="2000"/>
              <a:t> ( </a:t>
            </a:r>
            <a:r>
              <a:rPr lang="en-US" sz="2000" b="1" i="1"/>
              <a:t>n </a:t>
            </a:r>
            <a:r>
              <a:rPr lang="en-US" sz="2000"/>
              <a:t>=</a:t>
            </a:r>
            <a:r>
              <a:rPr lang="en-US" sz="2000" i="1"/>
              <a:t> </a:t>
            </a:r>
            <a:r>
              <a:rPr lang="en-US" sz="2000"/>
              <a:t>1 ) </a:t>
            </a:r>
            <a:r>
              <a:rPr lang="en-US" sz="2000" b="1"/>
              <a:t>then</a:t>
            </a:r>
            <a:r>
              <a:rPr lang="en-US" sz="2000"/>
              <a:t> </a:t>
            </a:r>
            <a:br>
              <a:rPr lang="en-US" sz="2000"/>
            </a:br>
            <a:r>
              <a:rPr lang="en-US" sz="2000"/>
              <a:t>4. 	</a:t>
            </a:r>
            <a:r>
              <a:rPr lang="en-US" sz="2000" i="1"/>
              <a:t>min</a:t>
            </a:r>
            <a:r>
              <a:rPr lang="en-US" sz="2000"/>
              <a:t> := </a:t>
            </a:r>
            <a:r>
              <a:rPr lang="en-US" sz="2000" b="1" i="1"/>
              <a:t>A</a:t>
            </a:r>
            <a:r>
              <a:rPr lang="en-US" sz="2000"/>
              <a:t> [0]  ; </a:t>
            </a:r>
            <a:br>
              <a:rPr lang="en-US" sz="2000"/>
            </a:br>
            <a:r>
              <a:rPr lang="en-US" sz="2000"/>
              <a:t>5. </a:t>
            </a:r>
            <a:r>
              <a:rPr lang="en-US" sz="2000" b="1"/>
              <a:t>else</a:t>
            </a:r>
            <a:r>
              <a:rPr lang="en-US" sz="2000"/>
              <a:t> </a:t>
            </a:r>
            <a:br>
              <a:rPr lang="en-US" sz="2000"/>
            </a:br>
            <a:r>
              <a:rPr lang="en-US" sz="2000"/>
              <a:t>6. 	</a:t>
            </a:r>
            <a:r>
              <a:rPr lang="en-US" sz="2000" i="1"/>
              <a:t>lmin</a:t>
            </a:r>
            <a:r>
              <a:rPr lang="en-US" sz="2000"/>
              <a:t> := RECURSIVE_MIN ( </a:t>
            </a:r>
            <a:r>
              <a:rPr lang="en-US" sz="2000" b="1" i="1"/>
              <a:t>A</a:t>
            </a:r>
            <a:r>
              <a:rPr lang="en-US" sz="2000"/>
              <a:t>, </a:t>
            </a:r>
            <a:r>
              <a:rPr lang="en-US" sz="2000" b="1" i="1"/>
              <a:t>n/2</a:t>
            </a:r>
            <a:r>
              <a:rPr lang="en-US" sz="2000"/>
              <a:t> ); </a:t>
            </a:r>
            <a:br>
              <a:rPr lang="en-US" sz="2000"/>
            </a:br>
            <a:r>
              <a:rPr lang="en-US" sz="2000"/>
              <a:t>7. 	</a:t>
            </a:r>
            <a:r>
              <a:rPr lang="en-US" sz="2000" i="1"/>
              <a:t>rmin</a:t>
            </a:r>
            <a:r>
              <a:rPr lang="en-US" sz="2000"/>
              <a:t> := RECURSIVE_MIN (  &amp;(</a:t>
            </a:r>
            <a:r>
              <a:rPr lang="en-US" sz="2000" b="1" i="1"/>
              <a:t>A</a:t>
            </a:r>
            <a:r>
              <a:rPr lang="en-US" sz="2000"/>
              <a:t>[</a:t>
            </a:r>
            <a:r>
              <a:rPr lang="en-US" sz="2000" b="1"/>
              <a:t>n/2</a:t>
            </a:r>
            <a:r>
              <a:rPr lang="en-US" sz="2000"/>
              <a:t>]), </a:t>
            </a:r>
            <a:r>
              <a:rPr lang="en-US" sz="2000" b="1" i="1"/>
              <a:t>n - n/2</a:t>
            </a:r>
            <a:r>
              <a:rPr lang="en-US" sz="2000" b="1"/>
              <a:t> </a:t>
            </a:r>
            <a:r>
              <a:rPr lang="en-US" sz="2000"/>
              <a:t>); </a:t>
            </a:r>
            <a:br>
              <a:rPr lang="en-US" sz="2000"/>
            </a:br>
            <a:r>
              <a:rPr lang="en-US" sz="2000"/>
              <a:t>8. 	</a:t>
            </a:r>
            <a:r>
              <a:rPr lang="en-US" sz="2000" b="1"/>
              <a:t>if</a:t>
            </a:r>
            <a:r>
              <a:rPr lang="en-US" sz="2000"/>
              <a:t> (</a:t>
            </a:r>
            <a:r>
              <a:rPr lang="en-US" sz="2000" i="1"/>
              <a:t>lmin</a:t>
            </a:r>
            <a:r>
              <a:rPr lang="en-US" sz="2000"/>
              <a:t>  &lt; </a:t>
            </a:r>
            <a:r>
              <a:rPr lang="en-US" sz="2000" i="1"/>
              <a:t>rmin</a:t>
            </a:r>
            <a:r>
              <a:rPr lang="en-US" sz="2000"/>
              <a:t>) </a:t>
            </a:r>
            <a:r>
              <a:rPr lang="en-US" sz="2000" b="1"/>
              <a:t>then</a:t>
            </a:r>
            <a:r>
              <a:rPr lang="en-US" sz="2000"/>
              <a:t> </a:t>
            </a:r>
            <a:br>
              <a:rPr lang="en-US" sz="2000"/>
            </a:br>
            <a:r>
              <a:rPr lang="en-US" sz="2000"/>
              <a:t>9. 		</a:t>
            </a:r>
            <a:r>
              <a:rPr lang="en-US" sz="2000" i="1"/>
              <a:t>min</a:t>
            </a:r>
            <a:r>
              <a:rPr lang="en-US" sz="2000"/>
              <a:t> := </a:t>
            </a:r>
            <a:r>
              <a:rPr lang="en-US" sz="2000" i="1"/>
              <a:t>lmin</a:t>
            </a:r>
            <a:r>
              <a:rPr lang="en-US" sz="2000"/>
              <a:t>; </a:t>
            </a:r>
            <a:br>
              <a:rPr lang="en-US" sz="2000"/>
            </a:br>
            <a:r>
              <a:rPr lang="en-US" sz="2000"/>
              <a:t>10. 	</a:t>
            </a:r>
            <a:r>
              <a:rPr lang="en-US" sz="2000" b="1"/>
              <a:t>else</a:t>
            </a:r>
            <a:r>
              <a:rPr lang="en-US" sz="2000"/>
              <a:t> </a:t>
            </a:r>
            <a:br>
              <a:rPr lang="en-US" sz="2000"/>
            </a:br>
            <a:r>
              <a:rPr lang="en-US" sz="2000"/>
              <a:t>11. 		</a:t>
            </a:r>
            <a:r>
              <a:rPr lang="en-US" sz="2000" i="1"/>
              <a:t>min</a:t>
            </a:r>
            <a:r>
              <a:rPr lang="en-US" sz="2000"/>
              <a:t> := </a:t>
            </a:r>
            <a:r>
              <a:rPr lang="en-US" sz="2000" i="1"/>
              <a:t>rmin</a:t>
            </a:r>
            <a:r>
              <a:rPr lang="en-US" sz="2000"/>
              <a:t>; </a:t>
            </a:r>
            <a:br>
              <a:rPr lang="en-US" sz="2000"/>
            </a:br>
            <a:r>
              <a:rPr lang="en-US" sz="2000"/>
              <a:t>12. 	</a:t>
            </a:r>
            <a:r>
              <a:rPr lang="en-US" sz="2000" b="1"/>
              <a:t>endelse</a:t>
            </a:r>
            <a:r>
              <a:rPr lang="en-US" sz="2000"/>
              <a:t>; </a:t>
            </a:r>
            <a:br>
              <a:rPr lang="en-US" sz="2000"/>
            </a:br>
            <a:r>
              <a:rPr lang="en-US" sz="2000"/>
              <a:t>13. </a:t>
            </a:r>
            <a:r>
              <a:rPr lang="en-US" sz="2000" b="1"/>
              <a:t>endelse</a:t>
            </a:r>
            <a:r>
              <a:rPr lang="en-US" sz="2000"/>
              <a:t>; </a:t>
            </a:r>
            <a:br>
              <a:rPr lang="en-US" sz="2000"/>
            </a:br>
            <a:r>
              <a:rPr lang="en-US" sz="2000"/>
              <a:t>14. </a:t>
            </a:r>
            <a:r>
              <a:rPr lang="en-US" sz="2000" b="1"/>
              <a:t>return</a:t>
            </a:r>
            <a:r>
              <a:rPr lang="en-US" sz="2000"/>
              <a:t> </a:t>
            </a:r>
            <a:r>
              <a:rPr lang="en-US" sz="2000" i="1"/>
              <a:t>min</a:t>
            </a:r>
            <a:r>
              <a:rPr lang="en-US" sz="2000"/>
              <a:t>; </a:t>
            </a:r>
            <a:br>
              <a:rPr lang="en-US" sz="2000"/>
            </a:br>
            <a:r>
              <a:rPr lang="en-US" sz="2000"/>
              <a:t>15. </a:t>
            </a:r>
            <a:r>
              <a:rPr lang="en-US" sz="2000" b="1"/>
              <a:t>end</a:t>
            </a:r>
            <a:r>
              <a:rPr lang="en-US" sz="2000"/>
              <a:t> RECURSIVE_MIN </a:t>
            </a:r>
          </a:p>
          <a:p>
            <a:pPr marL="342900" indent="-342900">
              <a:lnSpc>
                <a:spcPct val="110000"/>
              </a:lnSpc>
              <a:spcBef>
                <a:spcPct val="20000"/>
              </a:spcBef>
            </a:pPr>
            <a:endParaRPr lang="en-US" sz="2000"/>
          </a:p>
          <a:p>
            <a:pPr marL="342900" indent="-342900">
              <a:lnSpc>
                <a:spcPct val="110000"/>
              </a:lnSpc>
              <a:spcBef>
                <a:spcPct val="20000"/>
              </a:spcBef>
            </a:pP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Syllabus</a:t>
            </a:r>
            <a:endParaRPr lang="en-US" sz="4000" dirty="0"/>
          </a:p>
        </p:txBody>
      </p:sp>
      <p:sp>
        <p:nvSpPr>
          <p:cNvPr id="3" name="Content Placeholder 2"/>
          <p:cNvSpPr>
            <a:spLocks noGrp="1"/>
          </p:cNvSpPr>
          <p:nvPr>
            <p:ph idx="1"/>
          </p:nvPr>
        </p:nvSpPr>
        <p:spPr/>
        <p:txBody>
          <a:bodyPr/>
          <a:lstStyle/>
          <a:p>
            <a:pPr algn="just"/>
            <a:r>
              <a:rPr lang="en-US" dirty="0">
                <a:solidFill>
                  <a:schemeClr val="tx1"/>
                </a:solidFill>
                <a:latin typeface="+mn-lt"/>
                <a:ea typeface="+mn-ea"/>
                <a:cs typeface="+mn-cs"/>
              </a:rPr>
              <a:t>Principles of Parallel Algorithm Design: </a:t>
            </a:r>
            <a:r>
              <a:rPr lang="en-US" dirty="0" smtClean="0">
                <a:solidFill>
                  <a:schemeClr val="tx1"/>
                </a:solidFill>
                <a:latin typeface="+mn-lt"/>
                <a:ea typeface="+mn-ea"/>
                <a:cs typeface="+mn-cs"/>
              </a:rPr>
              <a:t>Preliminaries, Decomposition Techniques</a:t>
            </a:r>
            <a:r>
              <a:rPr lang="en-US" dirty="0">
                <a:solidFill>
                  <a:schemeClr val="tx1"/>
                </a:solidFill>
                <a:latin typeface="+mn-lt"/>
                <a:ea typeface="+mn-ea"/>
                <a:cs typeface="+mn-cs"/>
              </a:rPr>
              <a:t>, Characteristics of Tasks and Interactions, Mapping </a:t>
            </a:r>
            <a:r>
              <a:rPr lang="en-US" dirty="0" smtClean="0">
                <a:solidFill>
                  <a:schemeClr val="tx1"/>
                </a:solidFill>
                <a:latin typeface="+mn-lt"/>
                <a:ea typeface="+mn-ea"/>
                <a:cs typeface="+mn-cs"/>
              </a:rPr>
              <a:t>Techniques for </a:t>
            </a:r>
            <a:r>
              <a:rPr lang="en-US" dirty="0">
                <a:solidFill>
                  <a:schemeClr val="tx1"/>
                </a:solidFill>
                <a:latin typeface="+mn-lt"/>
                <a:ea typeface="+mn-ea"/>
                <a:cs typeface="+mn-cs"/>
              </a:rPr>
              <a:t>Load Balancing, Methods for Containing Interaction Overheads, </a:t>
            </a:r>
            <a:r>
              <a:rPr lang="en-US" dirty="0" smtClean="0">
                <a:solidFill>
                  <a:schemeClr val="tx1"/>
                </a:solidFill>
                <a:latin typeface="+mn-lt"/>
                <a:ea typeface="+mn-ea"/>
                <a:cs typeface="+mn-cs"/>
              </a:rPr>
              <a:t>Parallel Algorithm </a:t>
            </a:r>
            <a:r>
              <a:rPr lang="en-US" dirty="0">
                <a:solidFill>
                  <a:schemeClr val="tx1"/>
                </a:solidFill>
                <a:latin typeface="+mn-lt"/>
                <a:ea typeface="+mn-ea"/>
                <a:cs typeface="+mn-cs"/>
              </a:rPr>
              <a:t>Models, </a:t>
            </a:r>
            <a:endParaRPr lang="en-US" dirty="0" smtClean="0">
              <a:solidFill>
                <a:schemeClr val="tx1"/>
              </a:solidFill>
              <a:latin typeface="+mn-lt"/>
              <a:ea typeface="+mn-ea"/>
              <a:cs typeface="+mn-cs"/>
            </a:endParaRPr>
          </a:p>
          <a:p>
            <a:pPr algn="just"/>
            <a:r>
              <a:rPr lang="en-US" dirty="0" smtClean="0">
                <a:solidFill>
                  <a:schemeClr val="tx1"/>
                </a:solidFill>
                <a:latin typeface="+mn-lt"/>
                <a:ea typeface="+mn-ea"/>
                <a:cs typeface="+mn-cs"/>
              </a:rPr>
              <a:t>Processor </a:t>
            </a:r>
            <a:r>
              <a:rPr lang="en-US" dirty="0">
                <a:solidFill>
                  <a:schemeClr val="tx1"/>
                </a:solidFill>
                <a:latin typeface="+mn-lt"/>
                <a:ea typeface="+mn-ea"/>
                <a:cs typeface="+mn-cs"/>
              </a:rPr>
              <a:t>Architecture, Interconnect, </a:t>
            </a:r>
            <a:r>
              <a:rPr lang="en-US" dirty="0" smtClean="0">
                <a:solidFill>
                  <a:schemeClr val="tx1"/>
                </a:solidFill>
                <a:latin typeface="+mn-lt"/>
                <a:ea typeface="+mn-ea"/>
                <a:cs typeface="+mn-cs"/>
              </a:rPr>
              <a:t>Communication, Memory </a:t>
            </a:r>
            <a:r>
              <a:rPr lang="en-US" dirty="0">
                <a:solidFill>
                  <a:schemeClr val="tx1"/>
                </a:solidFill>
                <a:latin typeface="+mn-lt"/>
                <a:ea typeface="+mn-ea"/>
                <a:cs typeface="+mn-cs"/>
              </a:rPr>
              <a:t>Organization, and Programming Models in high performance </a:t>
            </a:r>
            <a:r>
              <a:rPr lang="en-US" dirty="0" smtClean="0">
                <a:solidFill>
                  <a:schemeClr val="tx1"/>
                </a:solidFill>
                <a:latin typeface="+mn-lt"/>
                <a:ea typeface="+mn-ea"/>
                <a:cs typeface="+mn-cs"/>
              </a:rPr>
              <a:t>computing architecture </a:t>
            </a:r>
            <a:r>
              <a:rPr lang="en-US" dirty="0">
                <a:solidFill>
                  <a:schemeClr val="tx1"/>
                </a:solidFill>
                <a:latin typeface="+mn-lt"/>
                <a:ea typeface="+mn-ea"/>
                <a:cs typeface="+mn-cs"/>
              </a:rPr>
              <a:t>examples: IBM CELL BE, </a:t>
            </a:r>
            <a:r>
              <a:rPr lang="en-US" dirty="0" err="1">
                <a:solidFill>
                  <a:schemeClr val="tx1"/>
                </a:solidFill>
                <a:latin typeface="+mn-lt"/>
                <a:ea typeface="+mn-ea"/>
                <a:cs typeface="+mn-cs"/>
              </a:rPr>
              <a:t>Nvidia</a:t>
            </a:r>
            <a:r>
              <a:rPr lang="en-US" dirty="0">
                <a:solidFill>
                  <a:schemeClr val="tx1"/>
                </a:solidFill>
                <a:latin typeface="+mn-lt"/>
                <a:ea typeface="+mn-ea"/>
                <a:cs typeface="+mn-cs"/>
              </a:rPr>
              <a:t> Tesla GPU, Intel </a:t>
            </a:r>
            <a:r>
              <a:rPr lang="en-US" dirty="0" err="1">
                <a:solidFill>
                  <a:schemeClr val="tx1"/>
                </a:solidFill>
                <a:latin typeface="+mn-lt"/>
                <a:ea typeface="+mn-ea"/>
                <a:cs typeface="+mn-cs"/>
              </a:rPr>
              <a:t>Larrabee</a:t>
            </a:r>
            <a:r>
              <a:rPr lang="en-US" dirty="0">
                <a:solidFill>
                  <a:schemeClr val="tx1"/>
                </a:solidFill>
                <a:latin typeface="+mn-lt"/>
                <a:ea typeface="+mn-ea"/>
                <a:cs typeface="+mn-cs"/>
              </a:rPr>
              <a:t> </a:t>
            </a:r>
            <a:r>
              <a:rPr lang="en-US" dirty="0" smtClean="0">
                <a:solidFill>
                  <a:schemeClr val="tx1"/>
                </a:solidFill>
                <a:latin typeface="+mn-lt"/>
                <a:ea typeface="+mn-ea"/>
                <a:cs typeface="+mn-cs"/>
              </a:rPr>
              <a:t>Micro architecture </a:t>
            </a:r>
            <a:r>
              <a:rPr lang="en-US" dirty="0">
                <a:solidFill>
                  <a:schemeClr val="tx1"/>
                </a:solidFill>
                <a:latin typeface="+mn-lt"/>
                <a:ea typeface="+mn-ea"/>
                <a:cs typeface="+mn-cs"/>
              </a:rPr>
              <a:t>and Intel Nehalem </a:t>
            </a:r>
            <a:r>
              <a:rPr lang="en-US" dirty="0" smtClean="0">
                <a:solidFill>
                  <a:schemeClr val="tx1"/>
                </a:solidFill>
                <a:latin typeface="+mn-lt"/>
                <a:ea typeface="+mn-ea"/>
                <a:cs typeface="+mn-cs"/>
              </a:rPr>
              <a:t>micro architecture</a:t>
            </a:r>
          </a:p>
          <a:p>
            <a:pPr algn="just"/>
            <a:r>
              <a:rPr lang="en-US" dirty="0">
                <a:solidFill>
                  <a:schemeClr val="tx1"/>
                </a:solidFill>
                <a:latin typeface="+mn-lt"/>
                <a:ea typeface="+mn-ea"/>
                <a:cs typeface="+mn-cs"/>
              </a:rPr>
              <a:t>Memory hierarchy and transaction </a:t>
            </a:r>
            <a:r>
              <a:rPr lang="en-US" dirty="0" smtClean="0">
                <a:solidFill>
                  <a:schemeClr val="tx1"/>
                </a:solidFill>
                <a:latin typeface="+mn-lt"/>
                <a:ea typeface="+mn-ea"/>
                <a:cs typeface="+mn-cs"/>
              </a:rPr>
              <a:t>specific </a:t>
            </a:r>
            <a:r>
              <a:rPr lang="en-US" dirty="0">
                <a:solidFill>
                  <a:schemeClr val="tx1"/>
                </a:solidFill>
                <a:latin typeface="+mn-lt"/>
                <a:ea typeface="+mn-ea"/>
                <a:cs typeface="+mn-cs"/>
              </a:rPr>
              <a:t>memory design, Thread Organization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Example: Finding the Minimum (cont’d)</a:t>
            </a:r>
          </a:p>
        </p:txBody>
      </p:sp>
      <p:sp>
        <p:nvSpPr>
          <p:cNvPr id="35843" name="Rectangle 3"/>
          <p:cNvSpPr>
            <a:spLocks noGrp="1" noChangeArrowheads="1"/>
          </p:cNvSpPr>
          <p:nvPr>
            <p:ph type="body" sz="half" idx="4294967295"/>
          </p:nvPr>
        </p:nvSpPr>
        <p:spPr>
          <a:xfrm>
            <a:off x="0" y="1066800"/>
            <a:ext cx="8229600" cy="2392363"/>
          </a:xfrm>
        </p:spPr>
        <p:txBody>
          <a:bodyPr/>
          <a:lstStyle/>
          <a:p>
            <a:pPr algn="just">
              <a:buFontTx/>
              <a:buNone/>
            </a:pPr>
            <a:r>
              <a:rPr lang="en-US"/>
              <a:t>	The code in the previous foil can be decomposed naturally using a recursive decomposition strategy. We illustrate this with the following example of finding the minimum number in the set {4, 9, 1, 7, 8, 11, 2, 12}. The task dependency graph associated with this computation is as follows: </a:t>
            </a:r>
          </a:p>
        </p:txBody>
      </p:sp>
      <p:pic>
        <p:nvPicPr>
          <p:cNvPr id="6" name="Picture 4" descr="minimumdq"/>
          <p:cNvPicPr>
            <a:picLocks noGrp="1" noChangeAspect="1" noChangeArrowheads="1"/>
          </p:cNvPicPr>
          <p:nvPr>
            <p:ph sz="half" idx="4294967295"/>
          </p:nvPr>
        </p:nvPicPr>
        <p:blipFill>
          <a:blip r:embed="rId2" cstate="print"/>
          <a:srcRect/>
          <a:stretch>
            <a:fillRect/>
          </a:stretch>
        </p:blipFill>
        <p:spPr>
          <a:xfrm>
            <a:off x="1600200" y="3200400"/>
            <a:ext cx="4800600" cy="1617663"/>
          </a:xfrm>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Data Decomposition </a:t>
            </a:r>
          </a:p>
        </p:txBody>
      </p:sp>
      <p:sp>
        <p:nvSpPr>
          <p:cNvPr id="36867" name="Rectangle 3"/>
          <p:cNvSpPr>
            <a:spLocks noGrp="1" noChangeArrowheads="1"/>
          </p:cNvSpPr>
          <p:nvPr>
            <p:ph type="body" idx="1"/>
          </p:nvPr>
        </p:nvSpPr>
        <p:spPr/>
        <p:txBody>
          <a:bodyPr/>
          <a:lstStyle/>
          <a:p>
            <a:pPr>
              <a:lnSpc>
                <a:spcPct val="100000"/>
              </a:lnSpc>
            </a:pPr>
            <a:r>
              <a:rPr lang="en-US" sz="1800">
                <a:solidFill>
                  <a:srgbClr val="000000"/>
                </a:solidFill>
              </a:rPr>
              <a:t>Used to derive concurrency for problems that operate on large amounts of data</a:t>
            </a:r>
          </a:p>
          <a:p>
            <a:pPr>
              <a:lnSpc>
                <a:spcPct val="100000"/>
              </a:lnSpc>
            </a:pPr>
            <a:endParaRPr lang="en-US" sz="1800">
              <a:solidFill>
                <a:srgbClr val="000000"/>
              </a:solidFill>
            </a:endParaRPr>
          </a:p>
          <a:p>
            <a:pPr>
              <a:lnSpc>
                <a:spcPct val="100000"/>
              </a:lnSpc>
            </a:pPr>
            <a:r>
              <a:rPr lang="en-US" sz="1800">
                <a:solidFill>
                  <a:srgbClr val="000000"/>
                </a:solidFill>
              </a:rPr>
              <a:t>The idea is to derive the tasks by focusing on the multiplicity of data</a:t>
            </a:r>
          </a:p>
          <a:p>
            <a:pPr>
              <a:lnSpc>
                <a:spcPct val="100000"/>
              </a:lnSpc>
            </a:pPr>
            <a:endParaRPr lang="en-US" sz="1800">
              <a:solidFill>
                <a:srgbClr val="000000"/>
              </a:solidFill>
            </a:endParaRPr>
          </a:p>
          <a:p>
            <a:pPr>
              <a:lnSpc>
                <a:spcPct val="100000"/>
              </a:lnSpc>
            </a:pPr>
            <a:r>
              <a:rPr lang="en-US" sz="1800">
                <a:solidFill>
                  <a:srgbClr val="000000"/>
                </a:solidFill>
              </a:rPr>
              <a:t>Data decomposition is often performed in two steps</a:t>
            </a:r>
          </a:p>
          <a:p>
            <a:pPr lvl="1">
              <a:lnSpc>
                <a:spcPct val="110000"/>
              </a:lnSpc>
            </a:pPr>
            <a:r>
              <a:rPr lang="en-US" sz="1600">
                <a:solidFill>
                  <a:srgbClr val="000000"/>
                </a:solidFill>
              </a:rPr>
              <a:t>Step 1: Partition the data</a:t>
            </a:r>
          </a:p>
          <a:p>
            <a:pPr lvl="1">
              <a:lnSpc>
                <a:spcPct val="110000"/>
              </a:lnSpc>
            </a:pPr>
            <a:r>
              <a:rPr lang="en-US" sz="1600">
                <a:solidFill>
                  <a:srgbClr val="000000"/>
                </a:solidFill>
              </a:rPr>
              <a:t>Step 2: Induce a computational partitioning from the data partitioning</a:t>
            </a:r>
          </a:p>
          <a:p>
            <a:pPr lvl="1">
              <a:lnSpc>
                <a:spcPct val="110000"/>
              </a:lnSpc>
              <a:buFontTx/>
              <a:buNone/>
            </a:pPr>
            <a:r>
              <a:rPr lang="en-US" sz="1600">
                <a:solidFill>
                  <a:srgbClr val="000000"/>
                </a:solidFill>
              </a:rPr>
              <a:t> </a:t>
            </a:r>
          </a:p>
          <a:p>
            <a:pPr>
              <a:lnSpc>
                <a:spcPct val="100000"/>
              </a:lnSpc>
            </a:pPr>
            <a:r>
              <a:rPr lang="en-US" sz="1800">
                <a:solidFill>
                  <a:srgbClr val="000000"/>
                </a:solidFill>
              </a:rPr>
              <a:t>Which data should we partition? </a:t>
            </a:r>
          </a:p>
          <a:p>
            <a:pPr lvl="1">
              <a:lnSpc>
                <a:spcPct val="110000"/>
              </a:lnSpc>
            </a:pPr>
            <a:r>
              <a:rPr lang="en-US" sz="1600">
                <a:solidFill>
                  <a:srgbClr val="000000"/>
                </a:solidFill>
              </a:rPr>
              <a:t>Input/Output/Intermediate?</a:t>
            </a:r>
          </a:p>
          <a:p>
            <a:pPr lvl="2">
              <a:lnSpc>
                <a:spcPct val="90000"/>
              </a:lnSpc>
            </a:pPr>
            <a:r>
              <a:rPr lang="en-US" sz="1400">
                <a:solidFill>
                  <a:srgbClr val="000000"/>
                </a:solidFill>
              </a:rPr>
              <a:t>All these—leading to different data decomposition methods</a:t>
            </a:r>
          </a:p>
          <a:p>
            <a:pPr lvl="2">
              <a:lnSpc>
                <a:spcPct val="90000"/>
              </a:lnSpc>
            </a:pPr>
            <a:endParaRPr lang="en-US" sz="1400">
              <a:solidFill>
                <a:srgbClr val="000000"/>
              </a:solidFill>
            </a:endParaRPr>
          </a:p>
          <a:p>
            <a:pPr>
              <a:lnSpc>
                <a:spcPct val="100000"/>
              </a:lnSpc>
            </a:pPr>
            <a:r>
              <a:rPr lang="en-US" sz="1800">
                <a:solidFill>
                  <a:srgbClr val="000000"/>
                </a:solidFill>
              </a:rPr>
              <a:t>How do induce a computational partitioning?</a:t>
            </a:r>
          </a:p>
          <a:p>
            <a:pPr lvl="1">
              <a:lnSpc>
                <a:spcPct val="110000"/>
              </a:lnSpc>
            </a:pPr>
            <a:r>
              <a:rPr lang="en-US" sz="1600">
                <a:solidFill>
                  <a:srgbClr val="000000"/>
                </a:solidFill>
              </a:rPr>
              <a:t>Owner-computes rule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Example: Matrix-matrix Multiplication</a:t>
            </a:r>
          </a:p>
        </p:txBody>
      </p:sp>
      <p:sp>
        <p:nvSpPr>
          <p:cNvPr id="38944" name="Rectangle 32"/>
          <p:cNvSpPr>
            <a:spLocks noGrp="1" noChangeArrowheads="1"/>
          </p:cNvSpPr>
          <p:nvPr>
            <p:ph type="body" idx="4294967295"/>
          </p:nvPr>
        </p:nvSpPr>
        <p:spPr>
          <a:xfrm>
            <a:off x="0" y="1036638"/>
            <a:ext cx="8229600" cy="4906962"/>
          </a:xfrm>
          <a:noFill/>
          <a:ln/>
        </p:spPr>
        <p:txBody>
          <a:bodyPr/>
          <a:lstStyle/>
          <a:p>
            <a:r>
              <a:rPr lang="en-US">
                <a:solidFill>
                  <a:srgbClr val="000000"/>
                </a:solidFill>
              </a:rPr>
              <a:t>Partitioning the output data</a:t>
            </a:r>
          </a:p>
          <a:p>
            <a:pPr lvl="1"/>
            <a:r>
              <a:rPr lang="en-US">
                <a:solidFill>
                  <a:srgbClr val="000000"/>
                </a:solidFill>
              </a:rPr>
              <a:t>Applied when each element of the output data can be computed independently of the others, as a function of the input</a:t>
            </a:r>
          </a:p>
          <a:p>
            <a:pPr>
              <a:buFontTx/>
              <a:buNone/>
            </a:pPr>
            <a:endParaRPr lang="en-US">
              <a:solidFill>
                <a:srgbClr val="000000"/>
              </a:solidFill>
            </a:endParaRPr>
          </a:p>
        </p:txBody>
      </p:sp>
      <p:pic>
        <p:nvPicPr>
          <p:cNvPr id="38942" name="Picture 30"/>
          <p:cNvPicPr>
            <a:picLocks noChangeAspect="1" noChangeArrowheads="1"/>
          </p:cNvPicPr>
          <p:nvPr/>
        </p:nvPicPr>
        <p:blipFill>
          <a:blip r:embed="rId2" cstate="print"/>
          <a:srcRect/>
          <a:stretch>
            <a:fillRect/>
          </a:stretch>
        </p:blipFill>
        <p:spPr bwMode="auto">
          <a:xfrm>
            <a:off x="609600" y="2192338"/>
            <a:ext cx="8001000" cy="4208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Example: Database Transaction</a:t>
            </a:r>
          </a:p>
        </p:txBody>
      </p:sp>
      <p:sp>
        <p:nvSpPr>
          <p:cNvPr id="40963" name="Rectangle 3"/>
          <p:cNvSpPr>
            <a:spLocks noGrp="1" noChangeArrowheads="1"/>
          </p:cNvSpPr>
          <p:nvPr>
            <p:ph type="body" sz="half" idx="4294967295"/>
          </p:nvPr>
        </p:nvSpPr>
        <p:spPr>
          <a:xfrm>
            <a:off x="0" y="685800"/>
            <a:ext cx="8153400" cy="944563"/>
          </a:xfrm>
        </p:spPr>
        <p:txBody>
          <a:bodyPr/>
          <a:lstStyle/>
          <a:p>
            <a:pPr algn="just"/>
            <a:r>
              <a:rPr lang="en-US" sz="1600"/>
              <a:t>Problem: counting the instances of given itemsets in a database of transactions.</a:t>
            </a:r>
          </a:p>
          <a:p>
            <a:pPr lvl="1" algn="just"/>
            <a:r>
              <a:rPr lang="en-US" sz="1400"/>
              <a:t>the output (itemset frequencies) can be partitioned across tasks. </a:t>
            </a:r>
          </a:p>
        </p:txBody>
      </p:sp>
      <p:pic>
        <p:nvPicPr>
          <p:cNvPr id="40965" name="Picture 5" descr="transdb1"/>
          <p:cNvPicPr>
            <a:picLocks noGrp="1" noChangeAspect="1" noChangeArrowheads="1"/>
          </p:cNvPicPr>
          <p:nvPr>
            <p:ph sz="half" idx="4294967295"/>
          </p:nvPr>
        </p:nvPicPr>
        <p:blipFill>
          <a:blip r:embed="rId2" cstate="print"/>
          <a:srcRect/>
          <a:stretch>
            <a:fillRect/>
          </a:stretch>
        </p:blipFill>
        <p:spPr>
          <a:xfrm>
            <a:off x="1447800" y="1524000"/>
            <a:ext cx="5791200" cy="4876800"/>
          </a:xfrm>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Output Data Decomposition: Example </a:t>
            </a:r>
          </a:p>
        </p:txBody>
      </p:sp>
      <p:sp>
        <p:nvSpPr>
          <p:cNvPr id="41987" name="Rectangle 3"/>
          <p:cNvSpPr>
            <a:spLocks noGrp="1" noChangeArrowheads="1"/>
          </p:cNvSpPr>
          <p:nvPr>
            <p:ph type="body" idx="1"/>
          </p:nvPr>
        </p:nvSpPr>
        <p:spPr/>
        <p:txBody>
          <a:bodyPr/>
          <a:lstStyle/>
          <a:p>
            <a:pPr marL="381000" indent="-381000"/>
            <a:r>
              <a:rPr lang="en-US"/>
              <a:t>From the previous example, the following observations can be made: </a:t>
            </a:r>
          </a:p>
          <a:p>
            <a:pPr marL="800100" lvl="1" indent="-342900"/>
            <a:r>
              <a:rPr lang="en-US"/>
              <a:t>If the database of transactions is replicated across the processes, each task can be independently accomplished with no communication.</a:t>
            </a:r>
          </a:p>
          <a:p>
            <a:pPr marL="800100" lvl="1" indent="-342900"/>
            <a:r>
              <a:rPr lang="en-US"/>
              <a:t>If the database is partitioned across processes as well (for reasons of memory utilization), each task first computes partial counts. These counts are then aggregated at the appropriate task. </a:t>
            </a:r>
          </a:p>
          <a:p>
            <a:pPr marL="381000" indent="-381000"/>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Input Data Partitioning </a:t>
            </a:r>
          </a:p>
        </p:txBody>
      </p:sp>
      <p:sp>
        <p:nvSpPr>
          <p:cNvPr id="43011" name="Rectangle 3"/>
          <p:cNvSpPr>
            <a:spLocks noGrp="1" noChangeArrowheads="1"/>
          </p:cNvSpPr>
          <p:nvPr>
            <p:ph type="body" idx="1"/>
          </p:nvPr>
        </p:nvSpPr>
        <p:spPr/>
        <p:txBody>
          <a:bodyPr/>
          <a:lstStyle/>
          <a:p>
            <a:r>
              <a:rPr lang="en-US"/>
              <a:t>Output data partitioning is applicable if each output can be naturally computed as a function of the input. </a:t>
            </a:r>
          </a:p>
          <a:p>
            <a:r>
              <a:rPr lang="en-US"/>
              <a:t>In many algorithms it is not possible or desirable to partition the output data</a:t>
            </a:r>
          </a:p>
          <a:p>
            <a:pPr lvl="1"/>
            <a:r>
              <a:rPr lang="en-US"/>
              <a:t>e.g., the problem of finding the minimum in a list, sorting a given list, etc.</a:t>
            </a:r>
          </a:p>
          <a:p>
            <a:r>
              <a:rPr lang="en-US"/>
              <a:t>In such cases, it is sometimes possible to partition the input data, and then use this partitioning to induce concurrency</a:t>
            </a:r>
          </a:p>
          <a:p>
            <a:r>
              <a:rPr lang="en-US"/>
              <a:t>A task is associated with each input data partition. The task performs as much of the computation with its part of the data. Subsequent processing combines these partial results.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Input Data Partitioning: Example </a:t>
            </a:r>
          </a:p>
        </p:txBody>
      </p:sp>
      <p:sp>
        <p:nvSpPr>
          <p:cNvPr id="44035" name="Rectangle 3"/>
          <p:cNvSpPr>
            <a:spLocks noGrp="1" noChangeArrowheads="1"/>
          </p:cNvSpPr>
          <p:nvPr>
            <p:ph type="body" sz="half" idx="4294967295"/>
          </p:nvPr>
        </p:nvSpPr>
        <p:spPr>
          <a:xfrm>
            <a:off x="0" y="1036638"/>
            <a:ext cx="8229600" cy="1554162"/>
          </a:xfrm>
        </p:spPr>
        <p:txBody>
          <a:bodyPr/>
          <a:lstStyle/>
          <a:p>
            <a:pPr algn="just"/>
            <a:r>
              <a:rPr lang="en-US" sz="1800"/>
              <a:t>In the frequency counting example, the input (i.e., the transaction set) can be partitioned. </a:t>
            </a:r>
          </a:p>
          <a:p>
            <a:pPr marL="762000" lvl="1" indent="-304800" algn="just"/>
            <a:r>
              <a:rPr lang="en-US" sz="1600"/>
              <a:t>This induces a task decomposition in which each task generates partial counts for all itemsets. These are combined subsequently for aggregate counts. </a:t>
            </a:r>
          </a:p>
        </p:txBody>
      </p:sp>
      <p:pic>
        <p:nvPicPr>
          <p:cNvPr id="6" name="Picture 4" descr="tdb1"/>
          <p:cNvPicPr>
            <a:picLocks noGrp="1" noChangeAspect="1" noChangeArrowheads="1"/>
          </p:cNvPicPr>
          <p:nvPr>
            <p:ph sz="half" idx="4294967295"/>
          </p:nvPr>
        </p:nvPicPr>
        <p:blipFill>
          <a:blip r:embed="rId2" cstate="print"/>
          <a:srcRect/>
          <a:stretch>
            <a:fillRect/>
          </a:stretch>
        </p:blipFill>
        <p:spPr>
          <a:xfrm>
            <a:off x="609600" y="2971800"/>
            <a:ext cx="7313612" cy="2895600"/>
          </a:xfrm>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Partitioning Input </a:t>
            </a:r>
            <a:r>
              <a:rPr lang="en-US" i="1"/>
              <a:t>and</a:t>
            </a:r>
            <a:r>
              <a:rPr lang="en-US"/>
              <a:t> Output Data </a:t>
            </a:r>
          </a:p>
        </p:txBody>
      </p:sp>
      <p:pic>
        <p:nvPicPr>
          <p:cNvPr id="5" name="Content Placeholder 4" descr="tdb2"/>
          <p:cNvPicPr>
            <a:picLocks noGrp="1" noChangeAspect="1" noChangeArrowheads="1"/>
          </p:cNvPicPr>
          <p:nvPr>
            <p:ph sz="half" idx="4294967295"/>
          </p:nvPr>
        </p:nvPicPr>
        <p:blipFill>
          <a:blip r:embed="rId2" cstate="print"/>
          <a:srcRect/>
          <a:stretch>
            <a:fillRect/>
          </a:stretch>
        </p:blipFill>
        <p:spPr>
          <a:xfrm>
            <a:off x="381000" y="1219200"/>
            <a:ext cx="7662862" cy="4343400"/>
          </a:xfrm>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Intermediate Data Partitioning </a:t>
            </a:r>
          </a:p>
        </p:txBody>
      </p:sp>
      <p:sp>
        <p:nvSpPr>
          <p:cNvPr id="54275" name="Rectangle 3"/>
          <p:cNvSpPr>
            <a:spLocks noGrp="1" noChangeArrowheads="1"/>
          </p:cNvSpPr>
          <p:nvPr>
            <p:ph type="body" idx="1"/>
          </p:nvPr>
        </p:nvSpPr>
        <p:spPr/>
        <p:txBody>
          <a:bodyPr/>
          <a:lstStyle/>
          <a:p>
            <a:r>
              <a:rPr lang="en-US"/>
              <a:t>Computation can often be viewed as a sequence of transformation from the input to the output data. </a:t>
            </a:r>
          </a:p>
          <a:p>
            <a:r>
              <a:rPr lang="en-US"/>
              <a:t>In these cases, it is often beneficial to use one of the intermediate stages as a basis for decomposition. </a:t>
            </a:r>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Intermediate Data Partitioning: Example </a:t>
            </a:r>
          </a:p>
        </p:txBody>
      </p:sp>
      <p:sp>
        <p:nvSpPr>
          <p:cNvPr id="55299" name="Rectangle 3"/>
          <p:cNvSpPr>
            <a:spLocks noGrp="1" noChangeArrowheads="1"/>
          </p:cNvSpPr>
          <p:nvPr>
            <p:ph type="body" sz="half" idx="4294967295"/>
          </p:nvPr>
        </p:nvSpPr>
        <p:spPr>
          <a:xfrm>
            <a:off x="0" y="1036638"/>
            <a:ext cx="8077200" cy="1173162"/>
          </a:xfrm>
        </p:spPr>
        <p:txBody>
          <a:bodyPr/>
          <a:lstStyle/>
          <a:p>
            <a:pPr algn="just"/>
            <a:r>
              <a:rPr lang="en-US"/>
              <a:t>Revisiting the dense matrix multiplication example. </a:t>
            </a:r>
          </a:p>
        </p:txBody>
      </p:sp>
      <p:pic>
        <p:nvPicPr>
          <p:cNvPr id="6" name="Content Placeholder 5" descr="mm3d"/>
          <p:cNvPicPr>
            <a:picLocks noGrp="1" noChangeAspect="1" noChangeArrowheads="1"/>
          </p:cNvPicPr>
          <p:nvPr>
            <p:ph sz="half" idx="4294967295"/>
          </p:nvPr>
        </p:nvPicPr>
        <p:blipFill>
          <a:blip r:embed="rId2" cstate="print"/>
          <a:srcRect/>
          <a:stretch>
            <a:fillRect/>
          </a:stretch>
        </p:blipFill>
        <p:spPr>
          <a:xfrm>
            <a:off x="1524000" y="1905000"/>
            <a:ext cx="5027613" cy="4092575"/>
          </a:xfrm>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Preliminaries: Decomposition, Tasks, and </a:t>
            </a:r>
            <a:br>
              <a:rPr lang="en-US"/>
            </a:br>
            <a:r>
              <a:rPr lang="en-US"/>
              <a:t>Dependency Graphs</a:t>
            </a:r>
          </a:p>
        </p:txBody>
      </p:sp>
      <p:sp>
        <p:nvSpPr>
          <p:cNvPr id="6147" name="Rectangle 3"/>
          <p:cNvSpPr>
            <a:spLocks noGrp="1" noChangeArrowheads="1"/>
          </p:cNvSpPr>
          <p:nvPr>
            <p:ph type="body" idx="1"/>
          </p:nvPr>
        </p:nvSpPr>
        <p:spPr/>
        <p:txBody>
          <a:bodyPr/>
          <a:lstStyle/>
          <a:p>
            <a:endParaRPr lang="en-US"/>
          </a:p>
          <a:p>
            <a:r>
              <a:rPr lang="en-US"/>
              <a:t>The first step in developing a parallel algorithm is to </a:t>
            </a:r>
            <a:r>
              <a:rPr lang="en-US" i="1"/>
              <a:t>decompose</a:t>
            </a:r>
            <a:r>
              <a:rPr lang="en-US"/>
              <a:t> the problem into tasks that can be executed concurrently </a:t>
            </a:r>
          </a:p>
          <a:p>
            <a:endParaRPr lang="en-US"/>
          </a:p>
          <a:p>
            <a:r>
              <a:rPr lang="en-US"/>
              <a:t>A given problem may be decomposed into tasks in many different ways. </a:t>
            </a:r>
          </a:p>
          <a:p>
            <a:endParaRPr lang="en-US"/>
          </a:p>
          <a:p>
            <a:r>
              <a:rPr lang="en-US"/>
              <a:t>Tasks may be of same, different, or even indeterminate sizes. </a:t>
            </a:r>
          </a:p>
          <a:p>
            <a:endParaRPr lang="en-US"/>
          </a:p>
          <a:p>
            <a:r>
              <a:rPr lang="en-US"/>
              <a:t>A decomposition can be illustrated in the form of a directed graph.</a:t>
            </a:r>
          </a:p>
          <a:p>
            <a:pPr lvl="1"/>
            <a:r>
              <a:rPr lang="en-US"/>
              <a:t>Such a graph is called a </a:t>
            </a:r>
            <a:r>
              <a:rPr lang="en-US" i="1"/>
              <a:t>task-dependency graph</a:t>
            </a:r>
            <a:r>
              <a:rPr lang="en-US"/>
              <a:t>.  </a:t>
            </a:r>
          </a:p>
          <a:p>
            <a:pPr lvl="1"/>
            <a:r>
              <a:rPr lang="en-US"/>
              <a:t>Nodes correspond to tasks and edges indicate dependencies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Intermediate Data Partitioning: Example </a:t>
            </a:r>
          </a:p>
        </p:txBody>
      </p:sp>
      <p:sp>
        <p:nvSpPr>
          <p:cNvPr id="56323" name="Rectangle 3"/>
          <p:cNvSpPr>
            <a:spLocks noGrp="1" noChangeArrowheads="1"/>
          </p:cNvSpPr>
          <p:nvPr>
            <p:ph type="body" sz="half" idx="4294967295"/>
          </p:nvPr>
        </p:nvSpPr>
        <p:spPr>
          <a:xfrm>
            <a:off x="0" y="685800"/>
            <a:ext cx="8229600" cy="990600"/>
          </a:xfrm>
        </p:spPr>
        <p:txBody>
          <a:bodyPr/>
          <a:lstStyle/>
          <a:p>
            <a:pPr>
              <a:lnSpc>
                <a:spcPct val="100000"/>
              </a:lnSpc>
              <a:buFontTx/>
              <a:buNone/>
            </a:pPr>
            <a:r>
              <a:rPr lang="en-US" sz="1800"/>
              <a:t>	A decomposition of intermediate data structure   leads to the following decomposition into 8 + 4 tasks: </a:t>
            </a:r>
          </a:p>
          <a:p>
            <a:pPr algn="ctr">
              <a:lnSpc>
                <a:spcPct val="100000"/>
              </a:lnSpc>
              <a:buFontTx/>
              <a:buNone/>
            </a:pPr>
            <a:r>
              <a:rPr lang="en-US" sz="1800"/>
              <a:t>Stage I</a:t>
            </a:r>
          </a:p>
        </p:txBody>
      </p:sp>
      <p:pic>
        <p:nvPicPr>
          <p:cNvPr id="9" name="Picture 4" descr="img37"/>
          <p:cNvPicPr>
            <a:picLocks noGrp="1" noChangeAspect="1" noChangeArrowheads="1"/>
          </p:cNvPicPr>
          <p:nvPr>
            <p:ph sz="quarter" idx="4294967295"/>
          </p:nvPr>
        </p:nvPicPr>
        <p:blipFill>
          <a:blip r:embed="rId2" cstate="print"/>
          <a:srcRect/>
          <a:stretch>
            <a:fillRect/>
          </a:stretch>
        </p:blipFill>
        <p:spPr>
          <a:xfrm>
            <a:off x="0" y="1600200"/>
            <a:ext cx="6399213" cy="1325563"/>
          </a:xfrm>
          <a:noFill/>
          <a:ln/>
        </p:spPr>
      </p:pic>
      <p:pic>
        <p:nvPicPr>
          <p:cNvPr id="11" name="Picture 7" descr="img38"/>
          <p:cNvPicPr>
            <a:picLocks noGrp="1" noChangeAspect="1" noChangeArrowheads="1"/>
          </p:cNvPicPr>
          <p:nvPr>
            <p:ph sz="quarter" idx="4294967295"/>
          </p:nvPr>
        </p:nvPicPr>
        <p:blipFill>
          <a:blip r:embed="rId3" cstate="print"/>
          <a:srcRect/>
          <a:stretch>
            <a:fillRect/>
          </a:stretch>
        </p:blipFill>
        <p:spPr>
          <a:xfrm>
            <a:off x="0" y="3352800"/>
            <a:ext cx="6399213" cy="779463"/>
          </a:xfrm>
          <a:noFill/>
          <a:ln/>
        </p:spPr>
      </p:pic>
      <p:sp>
        <p:nvSpPr>
          <p:cNvPr id="56326" name="Text Box 6"/>
          <p:cNvSpPr txBox="1">
            <a:spLocks noChangeArrowheads="1"/>
          </p:cNvSpPr>
          <p:nvPr/>
        </p:nvSpPr>
        <p:spPr bwMode="auto">
          <a:xfrm>
            <a:off x="2133600" y="2971800"/>
            <a:ext cx="4953000" cy="366713"/>
          </a:xfrm>
          <a:prstGeom prst="rect">
            <a:avLst/>
          </a:prstGeom>
          <a:noFill/>
          <a:ln w="9525">
            <a:noFill/>
            <a:miter lim="800000"/>
            <a:headEnd/>
            <a:tailEnd/>
          </a:ln>
          <a:effectLst/>
        </p:spPr>
        <p:txBody>
          <a:bodyPr>
            <a:spAutoFit/>
          </a:bodyPr>
          <a:lstStyle/>
          <a:p>
            <a:pPr algn="ctr">
              <a:spcBef>
                <a:spcPct val="50000"/>
              </a:spcBef>
            </a:pPr>
            <a:r>
              <a:rPr lang="en-US"/>
              <a:t>Stage II</a:t>
            </a:r>
          </a:p>
        </p:txBody>
      </p:sp>
      <p:graphicFrame>
        <p:nvGraphicFramePr>
          <p:cNvPr id="12" name="Group 131"/>
          <p:cNvGraphicFramePr>
            <a:graphicFrameLocks noGrp="1"/>
          </p:cNvGraphicFramePr>
          <p:nvPr/>
        </p:nvGraphicFramePr>
        <p:xfrm>
          <a:off x="990600" y="4191000"/>
          <a:ext cx="7086600" cy="2359152"/>
        </p:xfrm>
        <a:graphic>
          <a:graphicData uri="http://schemas.openxmlformats.org/drawingml/2006/table">
            <a:tbl>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01: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1,1,1</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1,1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1,1</a:t>
                      </a:r>
                    </a:p>
                  </a:txBody>
                  <a:tcP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02: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2,1,1</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1,2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2,1</a:t>
                      </a:r>
                    </a:p>
                  </a:txBody>
                  <a:tcP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03: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1,1,2</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1,1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1,2</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04: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2,1,2</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1,2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2,2</a:t>
                      </a:r>
                      <a:endParaRPr kumimoji="0" lang="en-US" sz="1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05: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1,2,1</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2,1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1,1</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06: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2,2,1</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2,2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2,1</a:t>
                      </a:r>
                      <a:endParaRPr kumimoji="0" lang="en-US" sz="1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07: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1,2,2</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2,1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1,2</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08: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2,2,2</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A</a:t>
                      </a:r>
                      <a:r>
                        <a:rPr kumimoji="0" lang="en-US" sz="1800" b="0" i="0" u="none" strike="noStrike" cap="none" normalizeH="0" baseline="-25000" smtClean="0">
                          <a:ln>
                            <a:noFill/>
                          </a:ln>
                          <a:solidFill>
                            <a:schemeClr val="tx1"/>
                          </a:solidFill>
                          <a:effectLst/>
                          <a:latin typeface="Arial" pitchFamily="34" charset="0"/>
                        </a:rPr>
                        <a:t>2,2 </a:t>
                      </a:r>
                      <a:r>
                        <a:rPr kumimoji="0" lang="en-US" sz="1800" b="1" i="1" u="none" strike="noStrike" cap="none" normalizeH="0" baseline="0" smtClean="0">
                          <a:ln>
                            <a:noFill/>
                          </a:ln>
                          <a:solidFill>
                            <a:schemeClr val="tx1"/>
                          </a:solidFill>
                          <a:effectLst/>
                          <a:latin typeface="Arial" pitchFamily="34" charset="0"/>
                        </a:rPr>
                        <a:t>B</a:t>
                      </a:r>
                      <a:r>
                        <a:rPr kumimoji="0" lang="en-US" sz="1800" b="0" i="0" u="none" strike="noStrike" cap="none" normalizeH="0" baseline="-25000" smtClean="0">
                          <a:ln>
                            <a:noFill/>
                          </a:ln>
                          <a:solidFill>
                            <a:schemeClr val="tx1"/>
                          </a:solidFill>
                          <a:effectLst/>
                          <a:latin typeface="Arial" pitchFamily="34" charset="0"/>
                        </a:rPr>
                        <a:t>2,2</a:t>
                      </a:r>
                      <a:endParaRPr kumimoji="0" lang="en-US" sz="1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09:  </a:t>
                      </a:r>
                      <a:r>
                        <a:rPr kumimoji="0" lang="en-US" sz="1800" b="1" i="1" u="none" strike="noStrike" cap="none" normalizeH="0" baseline="0" smtClean="0">
                          <a:ln>
                            <a:noFill/>
                          </a:ln>
                          <a:solidFill>
                            <a:schemeClr val="tx1"/>
                          </a:solidFill>
                          <a:effectLst/>
                          <a:latin typeface="Arial" pitchFamily="34" charset="0"/>
                        </a:rPr>
                        <a:t>C</a:t>
                      </a:r>
                      <a:r>
                        <a:rPr kumimoji="0" lang="en-US" sz="1800" b="0" i="0" u="none" strike="noStrike" cap="none" normalizeH="0" baseline="-25000" smtClean="0">
                          <a:ln>
                            <a:noFill/>
                          </a:ln>
                          <a:solidFill>
                            <a:schemeClr val="tx1"/>
                          </a:solidFill>
                          <a:effectLst/>
                          <a:latin typeface="Arial" pitchFamily="34" charset="0"/>
                        </a:rPr>
                        <a:t>1,1 </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1,1,1</a:t>
                      </a:r>
                      <a:r>
                        <a:rPr kumimoji="0" lang="en-US" sz="1800" b="0" i="0" u="none" strike="noStrike" cap="none" normalizeH="0" baseline="0" smtClean="0">
                          <a:ln>
                            <a:noFill/>
                          </a:ln>
                          <a:solidFill>
                            <a:schemeClr val="tx1"/>
                          </a:solidFill>
                          <a:effectLst/>
                          <a:latin typeface="Arial" pitchFamily="34" charset="0"/>
                        </a:rPr>
                        <a:t> +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2,1,1</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10:  </a:t>
                      </a:r>
                      <a:r>
                        <a:rPr kumimoji="0" lang="en-US" sz="1800" b="1" i="1" u="none" strike="noStrike" cap="none" normalizeH="0" baseline="0" smtClean="0">
                          <a:ln>
                            <a:noFill/>
                          </a:ln>
                          <a:solidFill>
                            <a:schemeClr val="tx1"/>
                          </a:solidFill>
                          <a:effectLst/>
                          <a:latin typeface="Arial" pitchFamily="34" charset="0"/>
                        </a:rPr>
                        <a:t>C</a:t>
                      </a:r>
                      <a:r>
                        <a:rPr kumimoji="0" lang="en-US" sz="1800" b="0" i="0" u="none" strike="noStrike" cap="none" normalizeH="0" baseline="-25000" smtClean="0">
                          <a:ln>
                            <a:noFill/>
                          </a:ln>
                          <a:solidFill>
                            <a:schemeClr val="tx1"/>
                          </a:solidFill>
                          <a:effectLst/>
                          <a:latin typeface="Arial" pitchFamily="34" charset="0"/>
                        </a:rPr>
                        <a:t>1,2</a:t>
                      </a:r>
                      <a:r>
                        <a:rPr kumimoji="0" lang="en-US" sz="1800" b="1" i="1" u="none" strike="noStrike" cap="none" normalizeH="0" baseline="0" smtClean="0">
                          <a:ln>
                            <a:noFill/>
                          </a:ln>
                          <a:solidFill>
                            <a:schemeClr val="tx1"/>
                          </a:solidFill>
                          <a:effectLst/>
                          <a:latin typeface="Arial" pitchFamily="34" charset="0"/>
                        </a:rPr>
                        <a:t> </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1,1,2 </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2,1,2</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Task 11:  </a:t>
                      </a:r>
                      <a:r>
                        <a:rPr kumimoji="0" lang="en-US" sz="1800" b="1" i="1" u="none" strike="noStrike" cap="none" normalizeH="0" baseline="0" smtClean="0">
                          <a:ln>
                            <a:noFill/>
                          </a:ln>
                          <a:solidFill>
                            <a:schemeClr val="tx1"/>
                          </a:solidFill>
                          <a:effectLst/>
                          <a:latin typeface="Arial" pitchFamily="34" charset="0"/>
                        </a:rPr>
                        <a:t>C</a:t>
                      </a:r>
                      <a:r>
                        <a:rPr kumimoji="0" lang="en-US" sz="1800" b="0" i="0" u="none" strike="noStrike" cap="none" normalizeH="0" baseline="-25000" smtClean="0">
                          <a:ln>
                            <a:noFill/>
                          </a:ln>
                          <a:solidFill>
                            <a:schemeClr val="tx1"/>
                          </a:solidFill>
                          <a:effectLst/>
                          <a:latin typeface="Arial" pitchFamily="34" charset="0"/>
                        </a:rPr>
                        <a:t>2,1 </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1,2,1 </a:t>
                      </a:r>
                      <a:r>
                        <a:rPr kumimoji="0" lang="en-US" sz="1800" b="0" i="0" u="none" strike="noStrike" cap="none" normalizeH="0" baseline="0" smtClean="0">
                          <a:ln>
                            <a:noFill/>
                          </a:ln>
                          <a:solidFill>
                            <a:schemeClr val="tx1"/>
                          </a:solidFill>
                          <a:effectLst/>
                          <a:latin typeface="Arial" pitchFamily="34" charset="0"/>
                        </a:rPr>
                        <a:t>+ </a:t>
                      </a:r>
                      <a:r>
                        <a:rPr kumimoji="0" lang="en-US" sz="1800" b="1" i="1" u="none" strike="noStrike" cap="none" normalizeH="0" baseline="0" smtClean="0">
                          <a:ln>
                            <a:noFill/>
                          </a:ln>
                          <a:solidFill>
                            <a:schemeClr val="tx1"/>
                          </a:solidFill>
                          <a:effectLst/>
                          <a:latin typeface="Arial" pitchFamily="34" charset="0"/>
                        </a:rPr>
                        <a:t>D</a:t>
                      </a:r>
                      <a:r>
                        <a:rPr kumimoji="0" lang="en-US" sz="1800" b="0" i="0" u="none" strike="noStrike" cap="none" normalizeH="0" baseline="-25000" smtClean="0">
                          <a:ln>
                            <a:noFill/>
                          </a:ln>
                          <a:solidFill>
                            <a:schemeClr val="tx1"/>
                          </a:solidFill>
                          <a:effectLst/>
                          <a:latin typeface="Arial" pitchFamily="34" charset="0"/>
                        </a:rPr>
                        <a:t>2,2,1</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Task 12:  </a:t>
                      </a:r>
                      <a:r>
                        <a:rPr kumimoji="0" lang="en-US" sz="1800" b="1" i="1" u="none" strike="noStrike" cap="none" normalizeH="0" baseline="0" dirty="0" smtClean="0">
                          <a:ln>
                            <a:noFill/>
                          </a:ln>
                          <a:solidFill>
                            <a:schemeClr val="tx1"/>
                          </a:solidFill>
                          <a:effectLst/>
                          <a:latin typeface="Arial" pitchFamily="34" charset="0"/>
                        </a:rPr>
                        <a:t>C</a:t>
                      </a:r>
                      <a:r>
                        <a:rPr kumimoji="0" lang="en-US" sz="1800" b="0" i="0" u="none" strike="noStrike" cap="none" normalizeH="0" baseline="-25000" dirty="0" smtClean="0">
                          <a:ln>
                            <a:noFill/>
                          </a:ln>
                          <a:solidFill>
                            <a:schemeClr val="tx1"/>
                          </a:solidFill>
                          <a:effectLst/>
                          <a:latin typeface="Arial" pitchFamily="34" charset="0"/>
                        </a:rPr>
                        <a:t>2,,2 </a:t>
                      </a:r>
                      <a:r>
                        <a:rPr kumimoji="0" lang="en-US" sz="1800" b="0" i="0" u="none" strike="noStrike" cap="none" normalizeH="0" baseline="0" dirty="0" smtClean="0">
                          <a:ln>
                            <a:noFill/>
                          </a:ln>
                          <a:solidFill>
                            <a:schemeClr val="tx1"/>
                          </a:solidFill>
                          <a:effectLst/>
                          <a:latin typeface="Arial" pitchFamily="34" charset="0"/>
                        </a:rPr>
                        <a:t>= </a:t>
                      </a:r>
                      <a:r>
                        <a:rPr kumimoji="0" lang="en-US" sz="1800" b="1" i="1" u="none" strike="noStrike" cap="none" normalizeH="0" baseline="0" dirty="0" smtClean="0">
                          <a:ln>
                            <a:noFill/>
                          </a:ln>
                          <a:solidFill>
                            <a:schemeClr val="tx1"/>
                          </a:solidFill>
                          <a:effectLst/>
                          <a:latin typeface="Arial" pitchFamily="34" charset="0"/>
                        </a:rPr>
                        <a:t>D</a:t>
                      </a:r>
                      <a:r>
                        <a:rPr kumimoji="0" lang="en-US" sz="1800" b="0" i="0" u="none" strike="noStrike" cap="none" normalizeH="0" baseline="-25000" dirty="0" smtClean="0">
                          <a:ln>
                            <a:noFill/>
                          </a:ln>
                          <a:solidFill>
                            <a:schemeClr val="tx1"/>
                          </a:solidFill>
                          <a:effectLst/>
                          <a:latin typeface="Arial" pitchFamily="34" charset="0"/>
                        </a:rPr>
                        <a:t>1,2,2 </a:t>
                      </a:r>
                      <a:r>
                        <a:rPr kumimoji="0" lang="en-US" sz="1800" b="0" i="0" u="none" strike="noStrike" cap="none" normalizeH="0" baseline="0" dirty="0" smtClean="0">
                          <a:ln>
                            <a:noFill/>
                          </a:ln>
                          <a:solidFill>
                            <a:schemeClr val="tx1"/>
                          </a:solidFill>
                          <a:effectLst/>
                          <a:latin typeface="Arial" pitchFamily="34" charset="0"/>
                        </a:rPr>
                        <a:t>+ </a:t>
                      </a:r>
                      <a:r>
                        <a:rPr kumimoji="0" lang="en-US" sz="1800" b="1" i="1" u="none" strike="noStrike" cap="none" normalizeH="0" baseline="0" dirty="0" smtClean="0">
                          <a:ln>
                            <a:noFill/>
                          </a:ln>
                          <a:solidFill>
                            <a:schemeClr val="tx1"/>
                          </a:solidFill>
                          <a:effectLst/>
                          <a:latin typeface="Arial" pitchFamily="34" charset="0"/>
                        </a:rPr>
                        <a:t>D</a:t>
                      </a:r>
                      <a:r>
                        <a:rPr kumimoji="0" lang="en-US" sz="1800" b="0" i="0" u="none" strike="noStrike" cap="none" normalizeH="0" baseline="-25000" dirty="0" smtClean="0">
                          <a:ln>
                            <a:noFill/>
                          </a:ln>
                          <a:solidFill>
                            <a:schemeClr val="tx1"/>
                          </a:solidFill>
                          <a:effectLst/>
                          <a:latin typeface="Arial" pitchFamily="34" charset="0"/>
                        </a:rPr>
                        <a:t>2,2,2</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Intermediate Data Partitioning: Example </a:t>
            </a:r>
          </a:p>
        </p:txBody>
      </p:sp>
      <p:sp>
        <p:nvSpPr>
          <p:cNvPr id="57347" name="Rectangle 3"/>
          <p:cNvSpPr>
            <a:spLocks noGrp="1" noChangeArrowheads="1"/>
          </p:cNvSpPr>
          <p:nvPr>
            <p:ph type="body" sz="half" idx="4294967295"/>
          </p:nvPr>
        </p:nvSpPr>
        <p:spPr>
          <a:xfrm>
            <a:off x="0" y="1036638"/>
            <a:ext cx="8153400" cy="944562"/>
          </a:xfrm>
        </p:spPr>
        <p:txBody>
          <a:bodyPr/>
          <a:lstStyle/>
          <a:p>
            <a:pPr algn="just">
              <a:buFontTx/>
              <a:buNone/>
            </a:pPr>
            <a:r>
              <a:rPr lang="en-US"/>
              <a:t>	The task dependency graph for the decomposition (shown in previous foil) into 12 tasks is as follows: </a:t>
            </a:r>
          </a:p>
        </p:txBody>
      </p:sp>
      <p:pic>
        <p:nvPicPr>
          <p:cNvPr id="6" name="Picture 4" descr="mmtd2"/>
          <p:cNvPicPr>
            <a:picLocks noGrp="1" noChangeAspect="1" noChangeArrowheads="1"/>
          </p:cNvPicPr>
          <p:nvPr>
            <p:ph sz="quarter" idx="4294967295"/>
          </p:nvPr>
        </p:nvPicPr>
        <p:blipFill>
          <a:blip r:embed="rId2" cstate="print"/>
          <a:srcRect/>
          <a:stretch>
            <a:fillRect/>
          </a:stretch>
        </p:blipFill>
        <p:spPr>
          <a:xfrm>
            <a:off x="1447800" y="2743200"/>
            <a:ext cx="6399212" cy="1243013"/>
          </a:xfrm>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Data Decomposition </a:t>
            </a:r>
          </a:p>
        </p:txBody>
      </p:sp>
      <p:sp>
        <p:nvSpPr>
          <p:cNvPr id="58371" name="Rectangle 3"/>
          <p:cNvSpPr>
            <a:spLocks noGrp="1" noChangeArrowheads="1"/>
          </p:cNvSpPr>
          <p:nvPr>
            <p:ph type="body" idx="4294967295"/>
          </p:nvPr>
        </p:nvSpPr>
        <p:spPr>
          <a:xfrm>
            <a:off x="0" y="1036638"/>
            <a:ext cx="8229600" cy="4906962"/>
          </a:xfrm>
        </p:spPr>
        <p:txBody>
          <a:bodyPr/>
          <a:lstStyle/>
          <a:p>
            <a:r>
              <a:rPr lang="en-US">
                <a:solidFill>
                  <a:srgbClr val="000000"/>
                </a:solidFill>
              </a:rPr>
              <a:t>Is the most widely-used decomposition technique</a:t>
            </a:r>
          </a:p>
          <a:p>
            <a:pPr lvl="1"/>
            <a:r>
              <a:rPr lang="en-US">
                <a:solidFill>
                  <a:srgbClr val="000000"/>
                </a:solidFill>
              </a:rPr>
              <a:t>After all parallel processing is often applied to problems that have a lot of data</a:t>
            </a:r>
          </a:p>
          <a:p>
            <a:pPr lvl="1"/>
            <a:r>
              <a:rPr lang="en-US">
                <a:solidFill>
                  <a:srgbClr val="000000"/>
                </a:solidFill>
              </a:rPr>
              <a:t>Splitting the work based on this data is the natural way to extract high-degree of concurrency</a:t>
            </a:r>
          </a:p>
          <a:p>
            <a:r>
              <a:rPr lang="en-US">
                <a:solidFill>
                  <a:srgbClr val="000000"/>
                </a:solidFill>
              </a:rPr>
              <a:t>It is used alone or in conjunction with other decomposition methods</a:t>
            </a:r>
          </a:p>
          <a:p>
            <a:pPr lvl="1"/>
            <a:r>
              <a:rPr lang="en-US">
                <a:solidFill>
                  <a:srgbClr val="000000"/>
                </a:solidFill>
              </a:rPr>
              <a:t>Hybrid decomposition</a:t>
            </a:r>
          </a:p>
        </p:txBody>
      </p:sp>
      <p:pic>
        <p:nvPicPr>
          <p:cNvPr id="5" name="Picture 4" descr="minimumnew"/>
          <p:cNvPicPr>
            <a:picLocks noChangeAspect="1" noChangeArrowheads="1"/>
          </p:cNvPicPr>
          <p:nvPr/>
        </p:nvPicPr>
        <p:blipFill>
          <a:blip r:embed="rId2" cstate="print"/>
          <a:srcRect/>
          <a:stretch>
            <a:fillRect/>
          </a:stretch>
        </p:blipFill>
        <p:spPr bwMode="auto">
          <a:xfrm>
            <a:off x="939800" y="4267200"/>
            <a:ext cx="7313613" cy="175101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t>The Owner Computes Rule </a:t>
            </a:r>
          </a:p>
        </p:txBody>
      </p:sp>
      <p:sp>
        <p:nvSpPr>
          <p:cNvPr id="147459" name="Rectangle 3"/>
          <p:cNvSpPr>
            <a:spLocks noGrp="1" noChangeArrowheads="1"/>
          </p:cNvSpPr>
          <p:nvPr>
            <p:ph type="body" idx="1"/>
          </p:nvPr>
        </p:nvSpPr>
        <p:spPr/>
        <p:txBody>
          <a:bodyPr/>
          <a:lstStyle/>
          <a:p>
            <a:r>
              <a:rPr lang="en-US"/>
              <a:t>The </a:t>
            </a:r>
            <a:r>
              <a:rPr lang="en-US" i="1"/>
              <a:t>Owner Computes Rule</a:t>
            </a:r>
            <a:r>
              <a:rPr lang="en-US"/>
              <a:t> generally states that the process assigned a particular data item is responsible for all computation associated with it. </a:t>
            </a:r>
          </a:p>
          <a:p>
            <a:endParaRPr lang="en-US"/>
          </a:p>
          <a:p>
            <a:r>
              <a:rPr lang="en-US"/>
              <a:t>In the case of input data decomposition, the owner computes rule implies that all computations that use the input data are performed by the process. </a:t>
            </a:r>
          </a:p>
          <a:p>
            <a:endParaRPr lang="en-US"/>
          </a:p>
          <a:p>
            <a:r>
              <a:rPr lang="en-US"/>
              <a:t>In the case of output data decomposition, the owner computes rule implies that the output is computed by the process to which the output data is assigned.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Exploratory Decomposition </a:t>
            </a:r>
          </a:p>
        </p:txBody>
      </p:sp>
      <p:sp>
        <p:nvSpPr>
          <p:cNvPr id="59395" name="Rectangle 3"/>
          <p:cNvSpPr>
            <a:spLocks noGrp="1" noChangeArrowheads="1"/>
          </p:cNvSpPr>
          <p:nvPr>
            <p:ph type="body" idx="4294967295"/>
          </p:nvPr>
        </p:nvSpPr>
        <p:spPr>
          <a:xfrm>
            <a:off x="0" y="1036638"/>
            <a:ext cx="8229600" cy="4906962"/>
          </a:xfrm>
        </p:spPr>
        <p:txBody>
          <a:bodyPr/>
          <a:lstStyle/>
          <a:p>
            <a:r>
              <a:rPr lang="en-US"/>
              <a:t>Used to decompose computations that correspond to a search of a space of solutions</a:t>
            </a:r>
          </a:p>
          <a:p>
            <a:pPr lvl="1"/>
            <a:r>
              <a:rPr lang="en-US"/>
              <a:t>Examples theorem proving, game playing, etc. </a:t>
            </a:r>
          </a:p>
          <a:p>
            <a:r>
              <a:rPr lang="en-US"/>
              <a:t>Example: solution of the 15-puzzle problem</a:t>
            </a:r>
          </a:p>
          <a:p>
            <a:r>
              <a:rPr lang="en-US"/>
              <a:t>We show a sequence of three moves that transform a given initial state (a) to desired final state (d).</a:t>
            </a:r>
          </a:p>
        </p:txBody>
      </p:sp>
      <p:pic>
        <p:nvPicPr>
          <p:cNvPr id="5" name="Picture 4" descr="fifteen"/>
          <p:cNvPicPr>
            <a:picLocks noChangeAspect="1" noChangeArrowheads="1"/>
          </p:cNvPicPr>
          <p:nvPr/>
        </p:nvPicPr>
        <p:blipFill>
          <a:blip r:embed="rId2" cstate="print"/>
          <a:srcRect/>
          <a:stretch>
            <a:fillRect/>
          </a:stretch>
        </p:blipFill>
        <p:spPr bwMode="auto">
          <a:xfrm>
            <a:off x="992188" y="3990975"/>
            <a:ext cx="7313612"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Exploratory Decomposition: Example </a:t>
            </a:r>
          </a:p>
        </p:txBody>
      </p:sp>
      <p:sp>
        <p:nvSpPr>
          <p:cNvPr id="61443" name="Rectangle 3"/>
          <p:cNvSpPr>
            <a:spLocks noGrp="1" noChangeArrowheads="1"/>
          </p:cNvSpPr>
          <p:nvPr>
            <p:ph type="body" sz="half" idx="4294967295"/>
          </p:nvPr>
        </p:nvSpPr>
        <p:spPr>
          <a:xfrm>
            <a:off x="0" y="838200"/>
            <a:ext cx="8305800" cy="1401763"/>
          </a:xfrm>
        </p:spPr>
        <p:txBody>
          <a:bodyPr/>
          <a:lstStyle/>
          <a:p>
            <a:pPr>
              <a:buFontTx/>
              <a:buNone/>
            </a:pPr>
            <a:r>
              <a:rPr lang="en-US"/>
              <a:t>	The state space can be explored by generating various successor states of the current state and to view them as independent tasks. </a:t>
            </a:r>
          </a:p>
        </p:txBody>
      </p:sp>
      <p:pic>
        <p:nvPicPr>
          <p:cNvPr id="6" name="Picture 7"/>
          <p:cNvPicPr>
            <a:picLocks noChangeAspect="1" noChangeArrowheads="1"/>
          </p:cNvPicPr>
          <p:nvPr/>
        </p:nvPicPr>
        <p:blipFill>
          <a:blip r:embed="rId2" cstate="print"/>
          <a:srcRect/>
          <a:stretch>
            <a:fillRect/>
          </a:stretch>
        </p:blipFill>
        <p:spPr bwMode="auto">
          <a:xfrm>
            <a:off x="223838" y="1943100"/>
            <a:ext cx="8696325" cy="4152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Exploratory Decomposition: Anomalous Computations </a:t>
            </a:r>
          </a:p>
        </p:txBody>
      </p:sp>
      <p:sp>
        <p:nvSpPr>
          <p:cNvPr id="62467" name="Rectangle 3"/>
          <p:cNvSpPr>
            <a:spLocks noGrp="1" noChangeArrowheads="1"/>
          </p:cNvSpPr>
          <p:nvPr>
            <p:ph type="body" sz="half" idx="4294967295"/>
          </p:nvPr>
        </p:nvSpPr>
        <p:spPr>
          <a:xfrm>
            <a:off x="0" y="1036638"/>
            <a:ext cx="8229600" cy="1858962"/>
          </a:xfrm>
        </p:spPr>
        <p:txBody>
          <a:bodyPr/>
          <a:lstStyle/>
          <a:p>
            <a:pPr algn="just"/>
            <a:r>
              <a:rPr lang="en-US"/>
              <a:t>In many instances of exploratory decomposition, the decomposition technique may change the amount of work done by the parallel formulation. </a:t>
            </a:r>
          </a:p>
          <a:p>
            <a:r>
              <a:rPr lang="en-US"/>
              <a:t>This change results in super- or sub-linear speedups. </a:t>
            </a:r>
          </a:p>
        </p:txBody>
      </p:sp>
      <p:pic>
        <p:nvPicPr>
          <p:cNvPr id="6" name="Picture 4" descr="sps01"/>
          <p:cNvPicPr>
            <a:picLocks noGrp="1" noChangeAspect="1" noChangeArrowheads="1"/>
          </p:cNvPicPr>
          <p:nvPr>
            <p:ph sz="half" idx="4294967295"/>
          </p:nvPr>
        </p:nvPicPr>
        <p:blipFill>
          <a:blip r:embed="rId2" cstate="print"/>
          <a:srcRect/>
          <a:stretch>
            <a:fillRect/>
          </a:stretch>
        </p:blipFill>
        <p:spPr>
          <a:xfrm>
            <a:off x="1830388" y="3048000"/>
            <a:ext cx="7313612" cy="2754313"/>
          </a:xfrm>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p:txBody>
          <a:bodyPr/>
          <a:lstStyle/>
          <a:p>
            <a:r>
              <a:rPr lang="en-US"/>
              <a:t>Speculative Decomposition </a:t>
            </a:r>
          </a:p>
        </p:txBody>
      </p:sp>
      <p:sp>
        <p:nvSpPr>
          <p:cNvPr id="63491" name="Rectangle 1027"/>
          <p:cNvSpPr>
            <a:spLocks noGrp="1" noChangeArrowheads="1"/>
          </p:cNvSpPr>
          <p:nvPr>
            <p:ph type="body" idx="1"/>
          </p:nvPr>
        </p:nvSpPr>
        <p:spPr/>
        <p:txBody>
          <a:bodyPr/>
          <a:lstStyle/>
          <a:p>
            <a:r>
              <a:rPr lang="en-US">
                <a:solidFill>
                  <a:srgbClr val="000000"/>
                </a:solidFill>
              </a:rPr>
              <a:t>Used to extract concurrency in problems in which the </a:t>
            </a:r>
            <a:r>
              <a:rPr lang="en-US" i="1">
                <a:solidFill>
                  <a:srgbClr val="000000"/>
                </a:solidFill>
              </a:rPr>
              <a:t>next step </a:t>
            </a:r>
            <a:r>
              <a:rPr lang="en-US">
                <a:solidFill>
                  <a:srgbClr val="000000"/>
                </a:solidFill>
              </a:rPr>
              <a:t>is one of many possible actions that can only be determined when the current tasks finishes</a:t>
            </a:r>
          </a:p>
          <a:p>
            <a:endParaRPr lang="en-US">
              <a:solidFill>
                <a:srgbClr val="000000"/>
              </a:solidFill>
            </a:endParaRPr>
          </a:p>
          <a:p>
            <a:r>
              <a:rPr lang="en-US">
                <a:solidFill>
                  <a:srgbClr val="000000"/>
                </a:solidFill>
              </a:rPr>
              <a:t>This decomposition assumes a certain </a:t>
            </a:r>
            <a:r>
              <a:rPr lang="en-US" i="1">
                <a:solidFill>
                  <a:srgbClr val="000000"/>
                </a:solidFill>
              </a:rPr>
              <a:t>outcome </a:t>
            </a:r>
            <a:r>
              <a:rPr lang="en-US">
                <a:solidFill>
                  <a:srgbClr val="000000"/>
                </a:solidFill>
              </a:rPr>
              <a:t>of the currently executed task and </a:t>
            </a:r>
            <a:r>
              <a:rPr lang="en-US" i="1">
                <a:solidFill>
                  <a:srgbClr val="000000"/>
                </a:solidFill>
              </a:rPr>
              <a:t>executes </a:t>
            </a:r>
            <a:r>
              <a:rPr lang="en-US">
                <a:solidFill>
                  <a:srgbClr val="000000"/>
                </a:solidFill>
              </a:rPr>
              <a:t>some of the next steps </a:t>
            </a:r>
          </a:p>
          <a:p>
            <a:pPr lvl="1"/>
            <a:r>
              <a:rPr lang="en-US">
                <a:solidFill>
                  <a:srgbClr val="000000"/>
                </a:solidFill>
              </a:rPr>
              <a:t>Just like speculative execution at the microprocessor level</a:t>
            </a:r>
          </a:p>
          <a:p>
            <a:endParaRPr lang="en-US">
              <a:solidFill>
                <a:srgbClr val="000000"/>
              </a:solidFill>
            </a:endParaRPr>
          </a:p>
          <a:p>
            <a:r>
              <a:rPr lang="en-US">
                <a:solidFill>
                  <a:srgbClr val="000000"/>
                </a:solidFill>
              </a:rPr>
              <a:t>Performs more or the same aggregate work (but not less) than the sequential algorithm</a:t>
            </a:r>
          </a:p>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Example: Discrete Event Simulation</a:t>
            </a:r>
          </a:p>
        </p:txBody>
      </p:sp>
      <p:pic>
        <p:nvPicPr>
          <p:cNvPr id="5" name="Content Placeholder 4" descr="des1"/>
          <p:cNvPicPr>
            <a:picLocks noGrp="1" noChangeAspect="1" noChangeArrowheads="1"/>
          </p:cNvPicPr>
          <p:nvPr>
            <p:ph sz="half" idx="4294967295"/>
          </p:nvPr>
        </p:nvPicPr>
        <p:blipFill>
          <a:blip r:embed="rId2" cstate="print">
            <a:lum bright="-2000"/>
          </a:blip>
          <a:srcRect/>
          <a:stretch>
            <a:fillRect/>
          </a:stretch>
        </p:blipFill>
        <p:spPr>
          <a:xfrm>
            <a:off x="762000" y="1981200"/>
            <a:ext cx="7313613" cy="2743200"/>
          </a:xfrm>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Speculative Execution</a:t>
            </a:r>
          </a:p>
        </p:txBody>
      </p:sp>
      <p:sp>
        <p:nvSpPr>
          <p:cNvPr id="66567" name="Rectangle 7"/>
          <p:cNvSpPr>
            <a:spLocks noChangeArrowheads="1"/>
          </p:cNvSpPr>
          <p:nvPr/>
        </p:nvSpPr>
        <p:spPr bwMode="auto">
          <a:xfrm>
            <a:off x="457200" y="1036638"/>
            <a:ext cx="8382000" cy="4449762"/>
          </a:xfrm>
          <a:prstGeom prst="rect">
            <a:avLst/>
          </a:prstGeom>
          <a:noFill/>
          <a:ln w="9525">
            <a:noFill/>
            <a:miter lim="800000"/>
            <a:headEnd/>
            <a:tailEnd/>
          </a:ln>
          <a:effectLst/>
        </p:spPr>
        <p:txBody>
          <a:bodyPr/>
          <a:lstStyle/>
          <a:p>
            <a:pPr marL="342900" indent="-342900">
              <a:lnSpc>
                <a:spcPct val="110000"/>
              </a:lnSpc>
              <a:spcBef>
                <a:spcPct val="20000"/>
              </a:spcBef>
            </a:pPr>
            <a:r>
              <a:rPr lang="en-US"/>
              <a:t>	</a:t>
            </a:r>
          </a:p>
          <a:p>
            <a:pPr marL="1143000" lvl="2" indent="-228600">
              <a:spcBef>
                <a:spcPct val="20000"/>
              </a:spcBef>
            </a:pPr>
            <a:endParaRPr lang="en-US" sz="1600"/>
          </a:p>
          <a:p>
            <a:pPr marL="342900" indent="-342900">
              <a:lnSpc>
                <a:spcPct val="110000"/>
              </a:lnSpc>
              <a:spcBef>
                <a:spcPct val="20000"/>
              </a:spcBef>
              <a:buFontTx/>
              <a:buChar char="•"/>
            </a:pPr>
            <a:r>
              <a:rPr lang="en-US">
                <a:solidFill>
                  <a:srgbClr val="000000"/>
                </a:solidFill>
              </a:rPr>
              <a:t>If predictions are wrong…</a:t>
            </a:r>
          </a:p>
          <a:p>
            <a:pPr marL="742950" lvl="1" indent="-285750">
              <a:lnSpc>
                <a:spcPct val="120000"/>
              </a:lnSpc>
              <a:spcBef>
                <a:spcPct val="20000"/>
              </a:spcBef>
              <a:buFontTx/>
              <a:buChar char="–"/>
            </a:pPr>
            <a:r>
              <a:rPr lang="en-US" sz="1600">
                <a:solidFill>
                  <a:srgbClr val="000000"/>
                </a:solidFill>
              </a:rPr>
              <a:t>Work is wasted</a:t>
            </a:r>
          </a:p>
          <a:p>
            <a:pPr marL="742950" lvl="1" indent="-285750">
              <a:lnSpc>
                <a:spcPct val="120000"/>
              </a:lnSpc>
              <a:spcBef>
                <a:spcPct val="20000"/>
              </a:spcBef>
              <a:buFontTx/>
              <a:buChar char="–"/>
            </a:pPr>
            <a:r>
              <a:rPr lang="en-US" sz="1600">
                <a:solidFill>
                  <a:srgbClr val="000000"/>
                </a:solidFill>
              </a:rPr>
              <a:t>work may need to be </a:t>
            </a:r>
            <a:r>
              <a:rPr lang="en-US" sz="1600" i="1">
                <a:solidFill>
                  <a:srgbClr val="000000"/>
                </a:solidFill>
              </a:rPr>
              <a:t>undone</a:t>
            </a:r>
          </a:p>
          <a:p>
            <a:pPr marL="1143000" lvl="2" indent="-228600">
              <a:spcBef>
                <a:spcPct val="20000"/>
              </a:spcBef>
              <a:buFontTx/>
              <a:buChar char="•"/>
            </a:pPr>
            <a:r>
              <a:rPr lang="en-US" sz="2000">
                <a:solidFill>
                  <a:srgbClr val="000000"/>
                </a:solidFill>
              </a:rPr>
              <a:t>state-restoring overhead</a:t>
            </a:r>
          </a:p>
          <a:p>
            <a:pPr marL="1600200" lvl="3" indent="-228600">
              <a:spcBef>
                <a:spcPct val="20000"/>
              </a:spcBef>
              <a:buFontTx/>
              <a:buChar char="–"/>
            </a:pPr>
            <a:r>
              <a:rPr lang="en-US">
                <a:solidFill>
                  <a:srgbClr val="000000"/>
                </a:solidFill>
              </a:rPr>
              <a:t>memory/computations</a:t>
            </a:r>
          </a:p>
          <a:p>
            <a:pPr marL="1600200" lvl="3" indent="-228600">
              <a:spcBef>
                <a:spcPct val="20000"/>
              </a:spcBef>
              <a:buFontTx/>
              <a:buChar char="–"/>
            </a:pPr>
            <a:endParaRPr lang="en-US">
              <a:solidFill>
                <a:srgbClr val="000000"/>
              </a:solidFill>
            </a:endParaRPr>
          </a:p>
          <a:p>
            <a:pPr marL="342900" indent="-342900">
              <a:lnSpc>
                <a:spcPct val="110000"/>
              </a:lnSpc>
              <a:spcBef>
                <a:spcPct val="20000"/>
              </a:spcBef>
              <a:buFontTx/>
              <a:buChar char="•"/>
            </a:pPr>
            <a:r>
              <a:rPr lang="en-US">
                <a:solidFill>
                  <a:srgbClr val="000000"/>
                </a:solidFill>
              </a:rPr>
              <a:t>However, it may be the only way to extract concurrency!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Example: Multiplying a Dense Matrix with a Vector</a:t>
            </a:r>
          </a:p>
        </p:txBody>
      </p:sp>
      <p:pic>
        <p:nvPicPr>
          <p:cNvPr id="7171" name="Picture 3" descr="dmv1"/>
          <p:cNvPicPr>
            <a:picLocks noGrp="1" noChangeAspect="1" noChangeArrowheads="1"/>
          </p:cNvPicPr>
          <p:nvPr>
            <p:ph idx="1"/>
          </p:nvPr>
        </p:nvPicPr>
        <p:blipFill>
          <a:blip r:embed="rId2" cstate="print"/>
          <a:srcRect/>
          <a:stretch>
            <a:fillRect/>
          </a:stretch>
        </p:blipFill>
        <p:spPr>
          <a:xfrm>
            <a:off x="2743200" y="814388"/>
            <a:ext cx="3810000" cy="2614612"/>
          </a:xfrm>
          <a:noFill/>
          <a:ln/>
        </p:spPr>
      </p:pic>
      <p:sp>
        <p:nvSpPr>
          <p:cNvPr id="7172" name="Text Box 4"/>
          <p:cNvSpPr txBox="1">
            <a:spLocks noChangeArrowheads="1"/>
          </p:cNvSpPr>
          <p:nvPr/>
        </p:nvSpPr>
        <p:spPr bwMode="auto">
          <a:xfrm>
            <a:off x="457200" y="3581400"/>
            <a:ext cx="8305800" cy="2898775"/>
          </a:xfrm>
          <a:prstGeom prst="rect">
            <a:avLst/>
          </a:prstGeom>
          <a:noFill/>
          <a:ln w="9525">
            <a:noFill/>
            <a:miter lim="800000"/>
            <a:headEnd/>
            <a:tailEnd/>
          </a:ln>
          <a:effectLst/>
        </p:spPr>
        <p:txBody>
          <a:bodyPr>
            <a:spAutoFit/>
          </a:bodyPr>
          <a:lstStyle/>
          <a:p>
            <a:pPr marL="342900" indent="-342900"/>
            <a:r>
              <a:rPr lang="en-US" sz="1600"/>
              <a:t>Computation of each element of output vector </a:t>
            </a:r>
            <a:r>
              <a:rPr lang="en-US" sz="1600" b="1" i="1"/>
              <a:t>y</a:t>
            </a:r>
            <a:r>
              <a:rPr lang="en-US" sz="1600"/>
              <a:t> is independent of other elements. Based on this, a dense matrix-vector product can be decomposed into </a:t>
            </a:r>
            <a:r>
              <a:rPr lang="en-US" sz="1600" b="1" i="1"/>
              <a:t>n</a:t>
            </a:r>
            <a:r>
              <a:rPr lang="en-US" sz="1600"/>
              <a:t> tasks. The figure highlights the portion of the matrix and vector accessed by Task 1.</a:t>
            </a:r>
            <a:r>
              <a:rPr lang="en-US"/>
              <a:t> </a:t>
            </a:r>
          </a:p>
          <a:p>
            <a:pPr marL="342900" indent="-342900" algn="ctr"/>
            <a:endParaRPr lang="en-US" b="1"/>
          </a:p>
          <a:p>
            <a:pPr marL="342900" indent="-342900">
              <a:buFontTx/>
              <a:buChar char="•"/>
            </a:pPr>
            <a:r>
              <a:rPr lang="en-US" sz="2000" b="1"/>
              <a:t>Observations:</a:t>
            </a:r>
            <a:r>
              <a:rPr lang="en-US" sz="2000"/>
              <a:t> </a:t>
            </a:r>
          </a:p>
          <a:p>
            <a:pPr marL="800100" lvl="1" indent="-342900">
              <a:buFont typeface="Arial" pitchFamily="34" charset="0"/>
              <a:buChar char="–"/>
            </a:pPr>
            <a:r>
              <a:rPr lang="en-US"/>
              <a:t>Tasks share the vector </a:t>
            </a:r>
            <a:r>
              <a:rPr lang="en-US" b="1" i="1"/>
              <a:t>b</a:t>
            </a:r>
            <a:r>
              <a:rPr lang="en-US"/>
              <a:t> but they have no control dependencies.</a:t>
            </a:r>
          </a:p>
          <a:p>
            <a:pPr marL="1257300" lvl="2" indent="-342900">
              <a:buFont typeface="Arial" pitchFamily="34" charset="0"/>
              <a:buChar char="–"/>
            </a:pPr>
            <a:r>
              <a:rPr lang="en-US"/>
              <a:t>There are zero edges in the task-dependency graph </a:t>
            </a:r>
          </a:p>
          <a:p>
            <a:pPr marL="800100" lvl="1" indent="-342900">
              <a:buFont typeface="Arial" pitchFamily="34" charset="0"/>
              <a:buChar char="–"/>
            </a:pPr>
            <a:r>
              <a:rPr lang="en-US"/>
              <a:t>All tasks are of the same size in terms of number of operations</a:t>
            </a:r>
            <a:r>
              <a:rPr lang="en-US" sz="2000"/>
              <a:t>.</a:t>
            </a:r>
          </a:p>
          <a:p>
            <a:pPr marL="342900" indent="-342900">
              <a:buFontTx/>
              <a:buChar char="•"/>
            </a:pPr>
            <a:r>
              <a:rPr lang="en-US" sz="2000"/>
              <a:t>Is this the maximum number of tasks we could decompose this problem into?</a:t>
            </a:r>
            <a:r>
              <a:rPr lang="en-US"/>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Characteristics of Tasks Affecting Good Mapping </a:t>
            </a:r>
          </a:p>
        </p:txBody>
      </p:sp>
      <p:sp>
        <p:nvSpPr>
          <p:cNvPr id="67587" name="Rectangle 3"/>
          <p:cNvSpPr>
            <a:spLocks noGrp="1" noChangeArrowheads="1"/>
          </p:cNvSpPr>
          <p:nvPr>
            <p:ph type="body" idx="1"/>
          </p:nvPr>
        </p:nvSpPr>
        <p:spPr/>
        <p:txBody>
          <a:bodyPr/>
          <a:lstStyle/>
          <a:p>
            <a:pPr marL="381000" indent="-381000"/>
            <a:r>
              <a:rPr lang="en-US"/>
              <a:t>Characteristics of tasks influencing suitability of a mapping scheme</a:t>
            </a:r>
          </a:p>
          <a:p>
            <a:pPr marL="800100" lvl="1" indent="-342900"/>
            <a:r>
              <a:rPr lang="en-US">
                <a:solidFill>
                  <a:srgbClr val="000000"/>
                </a:solidFill>
              </a:rPr>
              <a:t>Are the tasks available </a:t>
            </a:r>
            <a:r>
              <a:rPr lang="en-US" i="1">
                <a:solidFill>
                  <a:srgbClr val="000000"/>
                </a:solidFill>
              </a:rPr>
              <a:t>a priori</a:t>
            </a:r>
            <a:r>
              <a:rPr lang="en-US">
                <a:solidFill>
                  <a:srgbClr val="000000"/>
                </a:solidFill>
              </a:rPr>
              <a:t>?</a:t>
            </a:r>
          </a:p>
          <a:p>
            <a:pPr marL="1371600" lvl="2" indent="-457200"/>
            <a:r>
              <a:rPr lang="en-US" sz="1600">
                <a:solidFill>
                  <a:srgbClr val="000000"/>
                </a:solidFill>
              </a:rPr>
              <a:t>Static vs dynamic task generation</a:t>
            </a:r>
          </a:p>
          <a:p>
            <a:pPr marL="800100" lvl="1" indent="-342900"/>
            <a:r>
              <a:rPr lang="en-US">
                <a:solidFill>
                  <a:srgbClr val="000000"/>
                </a:solidFill>
              </a:rPr>
              <a:t>How about their computational requirements?</a:t>
            </a:r>
          </a:p>
          <a:p>
            <a:pPr marL="1371600" lvl="2" indent="-457200"/>
            <a:r>
              <a:rPr lang="en-US" sz="1600">
                <a:solidFill>
                  <a:srgbClr val="000000"/>
                </a:solidFill>
              </a:rPr>
              <a:t>Are they uniform or non-uniform?</a:t>
            </a:r>
          </a:p>
          <a:p>
            <a:pPr marL="800100" lvl="1" indent="-342900"/>
            <a:r>
              <a:rPr lang="en-US">
                <a:solidFill>
                  <a:srgbClr val="000000"/>
                </a:solidFill>
              </a:rPr>
              <a:t>Do we know them a priori?</a:t>
            </a:r>
          </a:p>
          <a:p>
            <a:pPr marL="800100" lvl="1" indent="-342900"/>
            <a:r>
              <a:rPr lang="en-US">
                <a:solidFill>
                  <a:srgbClr val="000000"/>
                </a:solidFill>
              </a:rPr>
              <a:t>How much data is associated with each task?</a:t>
            </a:r>
          </a:p>
          <a:p>
            <a:pPr marL="381000" indent="-381000"/>
            <a:r>
              <a:rPr lang="en-US"/>
              <a:t>Characteristics of inter-task interactions</a:t>
            </a:r>
          </a:p>
          <a:p>
            <a:pPr marL="800100" lvl="1" indent="-342900"/>
            <a:r>
              <a:rPr lang="en-US">
                <a:solidFill>
                  <a:srgbClr val="000000"/>
                </a:solidFill>
              </a:rPr>
              <a:t>Are they static or dynamic?</a:t>
            </a:r>
          </a:p>
          <a:p>
            <a:pPr marL="800100" lvl="1" indent="-342900"/>
            <a:r>
              <a:rPr lang="en-US">
                <a:solidFill>
                  <a:srgbClr val="000000"/>
                </a:solidFill>
              </a:rPr>
              <a:t>Are they regular or irregular?</a:t>
            </a:r>
          </a:p>
          <a:p>
            <a:pPr marL="800100" lvl="1" indent="-342900"/>
            <a:r>
              <a:rPr lang="en-US">
                <a:solidFill>
                  <a:srgbClr val="000000"/>
                </a:solidFill>
              </a:rPr>
              <a:t>Are they read-only or read-write?</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2200"/>
              <a:t>Example: Regular Static Task Interaction Pattern (Simple)</a:t>
            </a:r>
            <a:r>
              <a:rPr lang="en-US"/>
              <a:t> </a:t>
            </a:r>
          </a:p>
        </p:txBody>
      </p:sp>
      <p:pic>
        <p:nvPicPr>
          <p:cNvPr id="6" name="Picture 4" descr="dither"/>
          <p:cNvPicPr>
            <a:picLocks noGrp="1" noChangeAspect="1" noChangeArrowheads="1"/>
          </p:cNvPicPr>
          <p:nvPr>
            <p:ph idx="4294967295"/>
          </p:nvPr>
        </p:nvPicPr>
        <p:blipFill>
          <a:blip r:embed="rId2" cstate="print"/>
          <a:srcRect/>
          <a:stretch>
            <a:fillRect/>
          </a:stretch>
        </p:blipFill>
        <p:spPr>
          <a:xfrm>
            <a:off x="1676400" y="2209800"/>
            <a:ext cx="4570413" cy="3702050"/>
          </a:xfrm>
          <a:noFill/>
          <a:ln/>
        </p:spPr>
      </p:pic>
      <p:sp>
        <p:nvSpPr>
          <p:cNvPr id="73735" name="Text Box 7"/>
          <p:cNvSpPr txBox="1">
            <a:spLocks noChangeArrowheads="1"/>
          </p:cNvSpPr>
          <p:nvPr/>
        </p:nvSpPr>
        <p:spPr bwMode="auto">
          <a:xfrm>
            <a:off x="609600" y="914400"/>
            <a:ext cx="7696200" cy="836613"/>
          </a:xfrm>
          <a:prstGeom prst="rect">
            <a:avLst/>
          </a:prstGeom>
          <a:noFill/>
          <a:ln w="9525">
            <a:noFill/>
            <a:miter lim="800000"/>
            <a:headEnd/>
            <a:tailEnd/>
          </a:ln>
          <a:effectLst/>
        </p:spPr>
        <p:txBody>
          <a:bodyPr>
            <a:spAutoFit/>
          </a:bodyPr>
          <a:lstStyle/>
          <a:p>
            <a:pPr marL="342900" indent="-342900">
              <a:spcBef>
                <a:spcPct val="50000"/>
              </a:spcBef>
              <a:buFontTx/>
              <a:buChar char="•"/>
            </a:pPr>
            <a:r>
              <a:rPr lang="en-US" sz="1400"/>
              <a:t>An example: Image dithering application</a:t>
            </a:r>
          </a:p>
          <a:p>
            <a:pPr marL="342900" indent="-342900">
              <a:spcBef>
                <a:spcPct val="50000"/>
              </a:spcBef>
              <a:buFontTx/>
              <a:buChar char="•"/>
            </a:pPr>
            <a:r>
              <a:rPr lang="en-US" sz="1400" b="1"/>
              <a:t>dithering</a:t>
            </a:r>
            <a:r>
              <a:rPr lang="en-US" sz="1400"/>
              <a:t> - the process of representing intermediate colors by patterns of tiny colored dots that simulate the desired color</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z="2200"/>
              <a:t>Example: Irregular Static Task Interaction Pattern (Complex)</a:t>
            </a:r>
          </a:p>
        </p:txBody>
      </p:sp>
      <p:pic>
        <p:nvPicPr>
          <p:cNvPr id="5" name="Content Placeholder 4" descr="sparse-matvec1"/>
          <p:cNvPicPr>
            <a:picLocks noGrp="1" noChangeAspect="1" noChangeArrowheads="1"/>
          </p:cNvPicPr>
          <p:nvPr>
            <p:ph idx="4294967295"/>
          </p:nvPr>
        </p:nvPicPr>
        <p:blipFill>
          <a:blip r:embed="rId2" cstate="print"/>
          <a:srcRect/>
          <a:stretch>
            <a:fillRect/>
          </a:stretch>
        </p:blipFill>
        <p:spPr>
          <a:xfrm>
            <a:off x="609600" y="2286000"/>
            <a:ext cx="7313612" cy="2735263"/>
          </a:xfrm>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Mapping Techniques </a:t>
            </a:r>
          </a:p>
        </p:txBody>
      </p:sp>
      <p:sp>
        <p:nvSpPr>
          <p:cNvPr id="92163" name="Rectangle 3"/>
          <p:cNvSpPr>
            <a:spLocks noGrp="1" noChangeArrowheads="1"/>
          </p:cNvSpPr>
          <p:nvPr>
            <p:ph type="body" idx="1"/>
          </p:nvPr>
        </p:nvSpPr>
        <p:spPr>
          <a:xfrm>
            <a:off x="457200" y="1036638"/>
            <a:ext cx="8229600" cy="5211762"/>
          </a:xfrm>
        </p:spPr>
        <p:txBody>
          <a:bodyPr/>
          <a:lstStyle/>
          <a:p>
            <a:pPr>
              <a:lnSpc>
                <a:spcPct val="100000"/>
              </a:lnSpc>
            </a:pPr>
            <a:r>
              <a:rPr lang="en-US"/>
              <a:t>Mapping: assigning tasks to processes with the objective that all tasks should complete in the shortest amount of elapsed time</a:t>
            </a:r>
          </a:p>
          <a:p>
            <a:pPr>
              <a:lnSpc>
                <a:spcPct val="100000"/>
              </a:lnSpc>
            </a:pPr>
            <a:endParaRPr lang="en-US"/>
          </a:p>
          <a:p>
            <a:pPr>
              <a:lnSpc>
                <a:spcPct val="100000"/>
              </a:lnSpc>
            </a:pPr>
            <a:r>
              <a:rPr lang="en-US"/>
              <a:t>Thus, a mapping scheme must address the major sources of overhead</a:t>
            </a:r>
          </a:p>
          <a:p>
            <a:pPr lvl="1">
              <a:lnSpc>
                <a:spcPct val="110000"/>
              </a:lnSpc>
            </a:pPr>
            <a:r>
              <a:rPr lang="en-US"/>
              <a:t>Load imbalance</a:t>
            </a:r>
          </a:p>
          <a:p>
            <a:pPr lvl="1">
              <a:lnSpc>
                <a:spcPct val="110000"/>
              </a:lnSpc>
            </a:pPr>
            <a:r>
              <a:rPr lang="en-US"/>
              <a:t>Inter-process communication</a:t>
            </a:r>
          </a:p>
          <a:p>
            <a:pPr lvl="2">
              <a:lnSpc>
                <a:spcPct val="90000"/>
              </a:lnSpc>
            </a:pPr>
            <a:r>
              <a:rPr lang="en-US" sz="1600"/>
              <a:t>Synchronization/data-sharing</a:t>
            </a:r>
          </a:p>
          <a:p>
            <a:pPr lvl="2">
              <a:lnSpc>
                <a:spcPct val="90000"/>
              </a:lnSpc>
            </a:pPr>
            <a:endParaRPr lang="en-US" sz="1600"/>
          </a:p>
          <a:p>
            <a:pPr>
              <a:lnSpc>
                <a:spcPct val="100000"/>
              </a:lnSpc>
            </a:pPr>
            <a:r>
              <a:rPr lang="en-US"/>
              <a:t>Minimizing these overheads often represents contradicting objectives. </a:t>
            </a:r>
          </a:p>
          <a:p>
            <a:pPr lvl="1">
              <a:lnSpc>
                <a:spcPct val="100000"/>
              </a:lnSpc>
            </a:pPr>
            <a:r>
              <a:rPr lang="en-US"/>
              <a:t>E.g., assign all interdependent tasks to the same process</a:t>
            </a:r>
          </a:p>
          <a:p>
            <a:pPr lvl="1">
              <a:lnSpc>
                <a:spcPct val="100000"/>
              </a:lnSpc>
            </a:pPr>
            <a:endParaRPr lang="en-US"/>
          </a:p>
          <a:p>
            <a:pPr>
              <a:lnSpc>
                <a:spcPct val="100000"/>
              </a:lnSpc>
            </a:pPr>
            <a:r>
              <a:rPr lang="en-US" b="1"/>
              <a:t>Note</a:t>
            </a:r>
            <a:r>
              <a:rPr lang="en-US"/>
              <a:t>: Assigning a balanced aggregate load to each process is a necessary but not sufficient condition for reducing idling.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5"/>
          <p:cNvSpPr>
            <a:spLocks noGrp="1" noChangeArrowheads="1"/>
          </p:cNvSpPr>
          <p:nvPr>
            <p:ph type="title"/>
          </p:nvPr>
        </p:nvSpPr>
        <p:spPr/>
        <p:txBody>
          <a:bodyPr/>
          <a:lstStyle/>
          <a:p>
            <a:r>
              <a:rPr lang="en-US"/>
              <a:t>Mapping Techniques for Minimum Idling </a:t>
            </a:r>
          </a:p>
        </p:txBody>
      </p:sp>
      <p:pic>
        <p:nvPicPr>
          <p:cNvPr id="93188" name="Picture 4" descr="bgsynch"/>
          <p:cNvPicPr>
            <a:picLocks noGrp="1" noChangeAspect="1" noChangeArrowheads="1"/>
          </p:cNvPicPr>
          <p:nvPr>
            <p:ph idx="4294967295"/>
          </p:nvPr>
        </p:nvPicPr>
        <p:blipFill>
          <a:blip r:embed="rId2" cstate="print"/>
          <a:srcRect/>
          <a:stretch>
            <a:fillRect/>
          </a:stretch>
        </p:blipFill>
        <p:spPr>
          <a:xfrm>
            <a:off x="774700" y="2362200"/>
            <a:ext cx="7454900" cy="3187700"/>
          </a:xfrm>
          <a:noFill/>
          <a:ln/>
        </p:spPr>
      </p:pic>
      <p:sp>
        <p:nvSpPr>
          <p:cNvPr id="93192" name="Rectangle 8"/>
          <p:cNvSpPr>
            <a:spLocks noChangeArrowheads="1"/>
          </p:cNvSpPr>
          <p:nvPr/>
        </p:nvSpPr>
        <p:spPr bwMode="auto">
          <a:xfrm>
            <a:off x="457200" y="1036638"/>
            <a:ext cx="8229600" cy="944562"/>
          </a:xfrm>
          <a:prstGeom prst="rect">
            <a:avLst/>
          </a:prstGeom>
          <a:noFill/>
          <a:ln w="9525">
            <a:noFill/>
            <a:miter lim="800000"/>
            <a:headEnd/>
            <a:tailEnd/>
          </a:ln>
          <a:effectLst/>
        </p:spPr>
        <p:txBody>
          <a:bodyPr/>
          <a:lstStyle/>
          <a:p>
            <a:pPr marL="381000" indent="-381000">
              <a:lnSpc>
                <a:spcPct val="110000"/>
              </a:lnSpc>
              <a:spcBef>
                <a:spcPct val="20000"/>
              </a:spcBef>
              <a:buFontTx/>
              <a:buChar char="•"/>
            </a:pPr>
            <a:r>
              <a:rPr lang="en-US" sz="2000"/>
              <a:t>Merely balancing load does not minimize idling: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Mapping Techniques for Minimum Idling</a:t>
            </a:r>
          </a:p>
        </p:txBody>
      </p:sp>
      <p:sp>
        <p:nvSpPr>
          <p:cNvPr id="94211" name="Rectangle 3"/>
          <p:cNvSpPr>
            <a:spLocks noGrp="1" noChangeArrowheads="1"/>
          </p:cNvSpPr>
          <p:nvPr>
            <p:ph type="body" idx="1"/>
          </p:nvPr>
        </p:nvSpPr>
        <p:spPr/>
        <p:txBody>
          <a:bodyPr/>
          <a:lstStyle/>
          <a:p>
            <a:r>
              <a:rPr lang="en-US" b="1"/>
              <a:t>Static Mapping</a:t>
            </a:r>
            <a:r>
              <a:rPr lang="en-US"/>
              <a:t>: Tasks are mapped to processes </a:t>
            </a:r>
            <a:r>
              <a:rPr lang="en-US" i="1"/>
              <a:t>a priori</a:t>
            </a:r>
            <a:r>
              <a:rPr lang="en-US"/>
              <a:t> (ahead of executing algorithm). </a:t>
            </a:r>
          </a:p>
          <a:p>
            <a:pPr lvl="1"/>
            <a:r>
              <a:rPr lang="en-US"/>
              <a:t>Applicable for tasks that are</a:t>
            </a:r>
          </a:p>
          <a:p>
            <a:pPr lvl="2"/>
            <a:r>
              <a:rPr lang="en-US" sz="1600"/>
              <a:t>generated statically</a:t>
            </a:r>
          </a:p>
          <a:p>
            <a:pPr lvl="2"/>
            <a:r>
              <a:rPr lang="en-US" sz="1600"/>
              <a:t>known and/or have uniform computational requirements</a:t>
            </a:r>
          </a:p>
          <a:p>
            <a:pPr lvl="2"/>
            <a:endParaRPr lang="en-US" sz="1600"/>
          </a:p>
          <a:p>
            <a:r>
              <a:rPr lang="en-US" b="1"/>
              <a:t>Dynamic Mapping</a:t>
            </a:r>
            <a:r>
              <a:rPr lang="en-US"/>
              <a:t>: Tasks are mapped to processes at runtime. </a:t>
            </a:r>
          </a:p>
          <a:p>
            <a:pPr lvl="1"/>
            <a:r>
              <a:rPr lang="en-US"/>
              <a:t>Applicable for tasks that are</a:t>
            </a:r>
          </a:p>
          <a:p>
            <a:pPr lvl="2"/>
            <a:r>
              <a:rPr lang="en-US" sz="1600"/>
              <a:t>generated dynamically</a:t>
            </a:r>
          </a:p>
          <a:p>
            <a:pPr lvl="2"/>
            <a:r>
              <a:rPr lang="en-US" sz="1600"/>
              <a:t>unknown and/or have non-uniform computational requirements</a:t>
            </a:r>
            <a:r>
              <a:rPr lang="en-US"/>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Static Mapping – Array Distribution Schemes</a:t>
            </a:r>
          </a:p>
        </p:txBody>
      </p:sp>
      <p:sp>
        <p:nvSpPr>
          <p:cNvPr id="95235" name="Rectangle 3"/>
          <p:cNvSpPr>
            <a:spLocks noGrp="1" noChangeArrowheads="1"/>
          </p:cNvSpPr>
          <p:nvPr>
            <p:ph type="body" idx="1"/>
          </p:nvPr>
        </p:nvSpPr>
        <p:spPr/>
        <p:txBody>
          <a:bodyPr/>
          <a:lstStyle/>
          <a:p>
            <a:pPr>
              <a:lnSpc>
                <a:spcPct val="100000"/>
              </a:lnSpc>
            </a:pPr>
            <a:r>
              <a:rPr lang="en-US">
                <a:solidFill>
                  <a:srgbClr val="000000"/>
                </a:solidFill>
              </a:rPr>
              <a:t>Suitable for algorithms that</a:t>
            </a:r>
          </a:p>
          <a:p>
            <a:pPr lvl="1">
              <a:lnSpc>
                <a:spcPct val="110000"/>
              </a:lnSpc>
            </a:pPr>
            <a:r>
              <a:rPr lang="en-US">
                <a:solidFill>
                  <a:srgbClr val="000000"/>
                </a:solidFill>
              </a:rPr>
              <a:t>use data decomposition</a:t>
            </a:r>
          </a:p>
          <a:p>
            <a:pPr lvl="1">
              <a:lnSpc>
                <a:spcPct val="110000"/>
              </a:lnSpc>
            </a:pPr>
            <a:r>
              <a:rPr lang="en-US">
                <a:solidFill>
                  <a:srgbClr val="000000"/>
                </a:solidFill>
              </a:rPr>
              <a:t>their underlying input/output/intermediate data are in the form of arrays</a:t>
            </a:r>
          </a:p>
          <a:p>
            <a:pPr lvl="1">
              <a:lnSpc>
                <a:spcPct val="110000"/>
              </a:lnSpc>
            </a:pPr>
            <a:endParaRPr lang="en-US">
              <a:solidFill>
                <a:srgbClr val="000000"/>
              </a:solidFill>
            </a:endParaRPr>
          </a:p>
          <a:p>
            <a:pPr>
              <a:lnSpc>
                <a:spcPct val="100000"/>
              </a:lnSpc>
            </a:pPr>
            <a:r>
              <a:rPr lang="en-US">
                <a:solidFill>
                  <a:srgbClr val="000000"/>
                </a:solidFill>
              </a:rPr>
              <a:t>Block Distribution</a:t>
            </a:r>
          </a:p>
          <a:p>
            <a:pPr lvl="1">
              <a:lnSpc>
                <a:spcPct val="110000"/>
              </a:lnSpc>
            </a:pPr>
            <a:r>
              <a:rPr lang="en-US">
                <a:solidFill>
                  <a:srgbClr val="000000"/>
                </a:solidFill>
              </a:rPr>
              <a:t>Used to load-balance a variety of parallel computations that operate on multi-dimensional arrays</a:t>
            </a:r>
          </a:p>
          <a:p>
            <a:pPr lvl="1">
              <a:lnSpc>
                <a:spcPct val="110000"/>
              </a:lnSpc>
            </a:pPr>
            <a:endParaRPr lang="en-US">
              <a:solidFill>
                <a:srgbClr val="000000"/>
              </a:solidFill>
            </a:endParaRPr>
          </a:p>
          <a:p>
            <a:pPr>
              <a:lnSpc>
                <a:spcPct val="100000"/>
              </a:lnSpc>
            </a:pPr>
            <a:r>
              <a:rPr lang="en-US">
                <a:solidFill>
                  <a:srgbClr val="000000"/>
                </a:solidFill>
              </a:rPr>
              <a:t>Cyclic Distribution</a:t>
            </a:r>
          </a:p>
          <a:p>
            <a:pPr>
              <a:lnSpc>
                <a:spcPct val="100000"/>
              </a:lnSpc>
            </a:pPr>
            <a:endParaRPr lang="en-US">
              <a:solidFill>
                <a:srgbClr val="000000"/>
              </a:solidFill>
            </a:endParaRPr>
          </a:p>
          <a:p>
            <a:pPr>
              <a:lnSpc>
                <a:spcPct val="100000"/>
              </a:lnSpc>
            </a:pPr>
            <a:r>
              <a:rPr lang="en-US">
                <a:solidFill>
                  <a:srgbClr val="000000"/>
                </a:solidFill>
              </a:rPr>
              <a:t>Block-Cyclic Distribution</a:t>
            </a:r>
          </a:p>
          <a:p>
            <a:pPr>
              <a:lnSpc>
                <a:spcPct val="100000"/>
              </a:lnSpc>
            </a:pPr>
            <a:endParaRPr lang="en-US">
              <a:solidFill>
                <a:srgbClr val="000000"/>
              </a:solidFill>
            </a:endParaRPr>
          </a:p>
          <a:p>
            <a:pPr>
              <a:lnSpc>
                <a:spcPct val="100000"/>
              </a:lnSpc>
            </a:pPr>
            <a:r>
              <a:rPr lang="en-US">
                <a:solidFill>
                  <a:srgbClr val="000000"/>
                </a:solidFill>
              </a:rPr>
              <a:t>Randomized Block Distributions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Examples: Block Distributions </a:t>
            </a:r>
          </a:p>
        </p:txBody>
      </p:sp>
      <p:pic>
        <p:nvPicPr>
          <p:cNvPr id="96263" name="Picture 7"/>
          <p:cNvPicPr>
            <a:picLocks noChangeAspect="1" noChangeArrowheads="1"/>
          </p:cNvPicPr>
          <p:nvPr/>
        </p:nvPicPr>
        <p:blipFill>
          <a:blip r:embed="rId2" cstate="print"/>
          <a:srcRect/>
          <a:stretch>
            <a:fillRect/>
          </a:stretch>
        </p:blipFill>
        <p:spPr bwMode="auto">
          <a:xfrm>
            <a:off x="1143000" y="990600"/>
            <a:ext cx="6019800" cy="2362200"/>
          </a:xfrm>
          <a:prstGeom prst="rect">
            <a:avLst/>
          </a:prstGeom>
          <a:noFill/>
          <a:ln w="9525">
            <a:noFill/>
            <a:miter lim="800000"/>
            <a:headEnd/>
            <a:tailEnd/>
          </a:ln>
          <a:effectLst/>
        </p:spPr>
      </p:pic>
      <p:pic>
        <p:nvPicPr>
          <p:cNvPr id="96265" name="Picture 9"/>
          <p:cNvPicPr>
            <a:picLocks noChangeAspect="1" noChangeArrowheads="1"/>
          </p:cNvPicPr>
          <p:nvPr/>
        </p:nvPicPr>
        <p:blipFill>
          <a:blip r:embed="rId3" cstate="print"/>
          <a:srcRect/>
          <a:stretch>
            <a:fillRect/>
          </a:stretch>
        </p:blipFill>
        <p:spPr bwMode="auto">
          <a:xfrm>
            <a:off x="993775" y="3532188"/>
            <a:ext cx="6702425" cy="26400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t>Examples: Block Distributions </a:t>
            </a:r>
          </a:p>
        </p:txBody>
      </p:sp>
      <p:pic>
        <p:nvPicPr>
          <p:cNvPr id="148485" name="Picture 5"/>
          <p:cNvPicPr>
            <a:picLocks noChangeAspect="1" noChangeArrowheads="1"/>
          </p:cNvPicPr>
          <p:nvPr/>
        </p:nvPicPr>
        <p:blipFill>
          <a:blip r:embed="rId2" cstate="print"/>
          <a:srcRect/>
          <a:stretch>
            <a:fillRect/>
          </a:stretch>
        </p:blipFill>
        <p:spPr bwMode="auto">
          <a:xfrm>
            <a:off x="1143000" y="914400"/>
            <a:ext cx="6629400" cy="5353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1-Dimensional vs k-Dimensional Distributions </a:t>
            </a:r>
          </a:p>
        </p:txBody>
      </p:sp>
      <p:sp>
        <p:nvSpPr>
          <p:cNvPr id="100355" name="Rectangle 3"/>
          <p:cNvSpPr>
            <a:spLocks noGrp="1" noChangeArrowheads="1"/>
          </p:cNvSpPr>
          <p:nvPr>
            <p:ph type="body" idx="1"/>
          </p:nvPr>
        </p:nvSpPr>
        <p:spPr/>
        <p:txBody>
          <a:bodyPr/>
          <a:lstStyle/>
          <a:p>
            <a:r>
              <a:rPr lang="en-US"/>
              <a:t>Which distribution allows the use of more processes?</a:t>
            </a:r>
          </a:p>
          <a:p>
            <a:pPr lvl="1"/>
            <a:r>
              <a:rPr lang="en-US"/>
              <a:t>One-dimensional?</a:t>
            </a:r>
          </a:p>
          <a:p>
            <a:pPr lvl="1"/>
            <a:r>
              <a:rPr lang="en-US"/>
              <a:t>Multi-dimensions?</a:t>
            </a:r>
          </a:p>
          <a:p>
            <a:pPr lvl="1"/>
            <a:endParaRPr lang="en-US"/>
          </a:p>
          <a:p>
            <a:r>
              <a:rPr lang="en-US"/>
              <a:t>Which distribution reduces the amount of interaction among processes?</a:t>
            </a:r>
          </a:p>
          <a:p>
            <a:pPr lvl="1"/>
            <a:r>
              <a:rPr lang="en-US"/>
              <a:t>One-dimensional?</a:t>
            </a:r>
          </a:p>
          <a:p>
            <a:pPr lvl="2"/>
            <a:r>
              <a:rPr lang="en-US" sz="1600"/>
              <a:t>How many data elements are accessed in part (a) on the previous slide?</a:t>
            </a:r>
          </a:p>
          <a:p>
            <a:pPr lvl="1"/>
            <a:r>
              <a:rPr lang="en-US"/>
              <a:t>Multi-dimensions?</a:t>
            </a:r>
          </a:p>
          <a:p>
            <a:pPr lvl="2"/>
            <a:r>
              <a:rPr lang="en-US" sz="1600"/>
              <a:t>How many data elements are accessed in part (b) on the previous slide?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Example: Database Query Processing </a:t>
            </a:r>
          </a:p>
        </p:txBody>
      </p:sp>
      <p:sp>
        <p:nvSpPr>
          <p:cNvPr id="8195" name="Rectangle 3"/>
          <p:cNvSpPr>
            <a:spLocks noGrp="1" noChangeArrowheads="1"/>
          </p:cNvSpPr>
          <p:nvPr>
            <p:ph type="body" sz="half" idx="4294967295"/>
          </p:nvPr>
        </p:nvSpPr>
        <p:spPr>
          <a:xfrm>
            <a:off x="0" y="762000"/>
            <a:ext cx="8229600" cy="1752600"/>
          </a:xfrm>
          <a:noFill/>
          <a:ln/>
        </p:spPr>
        <p:txBody>
          <a:bodyPr/>
          <a:lstStyle/>
          <a:p>
            <a:pPr>
              <a:lnSpc>
                <a:spcPct val="140000"/>
              </a:lnSpc>
              <a:spcBef>
                <a:spcPts val="500"/>
              </a:spcBef>
              <a:spcAft>
                <a:spcPts val="500"/>
              </a:spcAft>
              <a:buFontTx/>
              <a:buNone/>
            </a:pPr>
            <a:r>
              <a:rPr lang="en-US"/>
              <a:t>Consider the execution of the query:</a:t>
            </a:r>
          </a:p>
          <a:p>
            <a:pPr>
              <a:lnSpc>
                <a:spcPct val="100000"/>
              </a:lnSpc>
              <a:spcBef>
                <a:spcPts val="500"/>
              </a:spcBef>
              <a:spcAft>
                <a:spcPts val="500"/>
              </a:spcAft>
              <a:buFontTx/>
              <a:buNone/>
            </a:pPr>
            <a:r>
              <a:rPr lang="en-US" sz="1800">
                <a:latin typeface="Courier New" pitchFamily="49" charset="0"/>
                <a:cs typeface="Courier New" pitchFamily="49" charset="0"/>
              </a:rPr>
              <a:t>MODEL = “CIVIC” AND YEAR = “2001” AND</a:t>
            </a:r>
          </a:p>
          <a:p>
            <a:pPr>
              <a:lnSpc>
                <a:spcPct val="40000"/>
              </a:lnSpc>
              <a:spcBef>
                <a:spcPts val="500"/>
              </a:spcBef>
              <a:spcAft>
                <a:spcPts val="500"/>
              </a:spcAft>
              <a:buFontTx/>
              <a:buNone/>
            </a:pPr>
            <a:r>
              <a:rPr lang="en-US" sz="1800">
                <a:latin typeface="Courier New" pitchFamily="49" charset="0"/>
                <a:cs typeface="Courier New" pitchFamily="49" charset="0"/>
              </a:rPr>
              <a:t>	(COLOR = “GREEN” OR COLOR = “WHITE”)</a:t>
            </a:r>
            <a:r>
              <a:rPr lang="en-US"/>
              <a:t> </a:t>
            </a:r>
          </a:p>
          <a:p>
            <a:pPr>
              <a:spcBef>
                <a:spcPts val="500"/>
              </a:spcBef>
              <a:spcAft>
                <a:spcPts val="500"/>
              </a:spcAft>
              <a:buFontTx/>
              <a:buNone/>
            </a:pPr>
            <a:r>
              <a:rPr lang="en-US"/>
              <a:t>on the following database: </a:t>
            </a:r>
          </a:p>
        </p:txBody>
      </p:sp>
      <p:graphicFrame>
        <p:nvGraphicFramePr>
          <p:cNvPr id="8566" name="Group 374"/>
          <p:cNvGraphicFramePr>
            <a:graphicFrameLocks noGrp="1"/>
          </p:cNvGraphicFramePr>
          <p:nvPr>
            <p:ph sz="half" idx="4294967295"/>
          </p:nvPr>
        </p:nvGraphicFramePr>
        <p:xfrm>
          <a:off x="914400" y="2514600"/>
          <a:ext cx="6705600" cy="3048003"/>
        </p:xfrm>
        <a:graphic>
          <a:graphicData uri="http://schemas.openxmlformats.org/drawingml/2006/table">
            <a:tbl>
              <a:tblPr/>
              <a:tblGrid>
                <a:gridCol w="642938">
                  <a:extLst>
                    <a:ext uri="{9D8B030D-6E8A-4147-A177-3AD203B41FA5}">
                      <a16:colId xmlns:a16="http://schemas.microsoft.com/office/drawing/2014/main" val="20000"/>
                    </a:ext>
                  </a:extLst>
                </a:gridCol>
                <a:gridCol w="1211262">
                  <a:extLst>
                    <a:ext uri="{9D8B030D-6E8A-4147-A177-3AD203B41FA5}">
                      <a16:colId xmlns:a16="http://schemas.microsoft.com/office/drawing/2014/main" val="20001"/>
                    </a:ext>
                  </a:extLst>
                </a:gridCol>
                <a:gridCol w="1214438">
                  <a:extLst>
                    <a:ext uri="{9D8B030D-6E8A-4147-A177-3AD203B41FA5}">
                      <a16:colId xmlns:a16="http://schemas.microsoft.com/office/drawing/2014/main" val="20002"/>
                    </a:ext>
                  </a:extLst>
                </a:gridCol>
                <a:gridCol w="1212850">
                  <a:extLst>
                    <a:ext uri="{9D8B030D-6E8A-4147-A177-3AD203B41FA5}">
                      <a16:colId xmlns:a16="http://schemas.microsoft.com/office/drawing/2014/main" val="20003"/>
                    </a:ext>
                  </a:extLst>
                </a:gridCol>
                <a:gridCol w="1211262">
                  <a:extLst>
                    <a:ext uri="{9D8B030D-6E8A-4147-A177-3AD203B41FA5}">
                      <a16:colId xmlns:a16="http://schemas.microsoft.com/office/drawing/2014/main" val="20004"/>
                    </a:ext>
                  </a:extLst>
                </a:gridCol>
                <a:gridCol w="1212850">
                  <a:extLst>
                    <a:ext uri="{9D8B030D-6E8A-4147-A177-3AD203B41FA5}">
                      <a16:colId xmlns:a16="http://schemas.microsoft.com/office/drawing/2014/main" val="20005"/>
                    </a:ext>
                  </a:extLst>
                </a:gridCol>
              </a:tblGrid>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ID# </a:t>
                      </a:r>
                    </a:p>
                  </a:txBody>
                  <a:tcPr marL="0" marR="0" marT="0" marB="0" anchor="ct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Model </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Year </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Color </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Dealer </a:t>
                      </a:r>
                    </a:p>
                  </a:txBody>
                  <a:tcPr marL="0" marR="0" marT="0" marB="0" anchor="ct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Price </a:t>
                      </a:r>
                    </a:p>
                  </a:txBody>
                  <a:tcPr marL="0" marR="0" marT="0" marB="0" anchor="ct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4523 </a:t>
                      </a:r>
                    </a:p>
                  </a:txBody>
                  <a:tcPr marL="0" marR="0" marT="0" marB="0" anchor="ct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Civic </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2002 </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Blue </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MN </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$18,000 </a:t>
                      </a:r>
                    </a:p>
                  </a:txBody>
                  <a:tcPr marL="0" marR="0" marT="0" marB="0" anchor="ct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3476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Corolla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1999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White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IL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$15,000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7623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Camry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Green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NY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$21,000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9834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Prius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Green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CA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$18,000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6734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Civic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White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OR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$17,000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5342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Altima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Green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FL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$19,000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3845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Maxima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Blue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NY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$22,000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8354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Accord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2000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Green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VT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$18,000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276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4395 </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Civic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2001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Red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CA </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$17,000 </a:t>
                      </a:r>
                    </a:p>
                  </a:txBody>
                  <a:tcPr marL="0" marR="0" marT="0" marB="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9"/>
                  </a:ext>
                </a:extLst>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7352 </a:t>
                      </a:r>
                    </a:p>
                  </a:txBody>
                  <a:tcPr marL="0" marR="0" marT="0" marB="0" anchor="ct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Civic </a:t>
                      </a:r>
                    </a:p>
                  </a:txBody>
                  <a:tcPr marL="0" marR="0" marT="0" marB="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2002 </a:t>
                      </a:r>
                    </a:p>
                  </a:txBody>
                  <a:tcPr marL="0" marR="0" marT="0" marB="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Red </a:t>
                      </a:r>
                    </a:p>
                  </a:txBody>
                  <a:tcPr marL="0" marR="0" marT="0" marB="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WA </a:t>
                      </a:r>
                    </a:p>
                  </a:txBody>
                  <a:tcPr marL="0" marR="0" marT="0" marB="0" anchor="ct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rPr>
                        <a:t>$18,000 </a:t>
                      </a:r>
                    </a:p>
                  </a:txBody>
                  <a:tcPr marL="0" marR="0" marT="0" marB="0" anchor="ct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Cyclic and Block Cyclic Distributions </a:t>
            </a:r>
          </a:p>
        </p:txBody>
      </p:sp>
      <p:sp>
        <p:nvSpPr>
          <p:cNvPr id="150531" name="Rectangle 3"/>
          <p:cNvSpPr>
            <a:spLocks noGrp="1" noChangeArrowheads="1"/>
          </p:cNvSpPr>
          <p:nvPr>
            <p:ph type="body" idx="1"/>
          </p:nvPr>
        </p:nvSpPr>
        <p:spPr/>
        <p:txBody>
          <a:bodyPr/>
          <a:lstStyle/>
          <a:p>
            <a:r>
              <a:rPr lang="en-US"/>
              <a:t>If the amount of computation associated with data items varies, a block decomposition may lead to significant load imbalances. </a:t>
            </a:r>
          </a:p>
          <a:p>
            <a:r>
              <a:rPr lang="en-US"/>
              <a:t>A simple example of this is in LU decomposition (or Gaussian Elimination) of dense matrices.</a:t>
            </a:r>
          </a:p>
          <a:p>
            <a:r>
              <a:rPr lang="en-US"/>
              <a:t>Block cyclic distribution schemes can be used to alleviate the load-imbalance and idling problems. </a:t>
            </a:r>
          </a:p>
          <a:p>
            <a:r>
              <a:rPr lang="en-US"/>
              <a:t>Block cyclic distributions:</a:t>
            </a:r>
          </a:p>
          <a:p>
            <a:pPr lvl="1"/>
            <a:r>
              <a:rPr lang="en-US"/>
              <a:t>Partition an array into many more blocks than the number of available processes. </a:t>
            </a:r>
          </a:p>
          <a:p>
            <a:pPr lvl="1"/>
            <a:r>
              <a:rPr lang="en-US"/>
              <a:t>Blocks are assigned to processes in a round-robin manner so that each process gets several non-adjacent blocks. </a:t>
            </a:r>
          </a:p>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LU Factorization of a Dense Matrix </a:t>
            </a:r>
          </a:p>
        </p:txBody>
      </p:sp>
      <p:pic>
        <p:nvPicPr>
          <p:cNvPr id="101612" name="Picture 236" descr="gaussworkdist"/>
          <p:cNvPicPr>
            <a:picLocks noGrp="1" noChangeAspect="1" noChangeArrowheads="1"/>
          </p:cNvPicPr>
          <p:nvPr>
            <p:ph sz="half" idx="4294967295"/>
          </p:nvPr>
        </p:nvPicPr>
        <p:blipFill>
          <a:blip r:embed="rId2" cstate="print"/>
          <a:srcRect/>
          <a:stretch>
            <a:fillRect/>
          </a:stretch>
        </p:blipFill>
        <p:spPr>
          <a:xfrm>
            <a:off x="2895600" y="3886200"/>
            <a:ext cx="2590800" cy="2574925"/>
          </a:xfrm>
          <a:noFill/>
          <a:ln/>
        </p:spPr>
      </p:pic>
      <p:pic>
        <p:nvPicPr>
          <p:cNvPr id="101613" name="Picture 237"/>
          <p:cNvPicPr>
            <a:picLocks noGrp="1" noChangeAspect="1" noChangeArrowheads="1"/>
          </p:cNvPicPr>
          <p:nvPr>
            <p:ph sz="half" idx="4294967295"/>
          </p:nvPr>
        </p:nvPicPr>
        <p:blipFill>
          <a:blip r:embed="rId3" cstate="print"/>
          <a:srcRect/>
          <a:stretch>
            <a:fillRect/>
          </a:stretch>
        </p:blipFill>
        <p:spPr>
          <a:xfrm>
            <a:off x="2286000" y="762000"/>
            <a:ext cx="5334000" cy="2943225"/>
          </a:xfrm>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Example: Block-Cyclic Distributions </a:t>
            </a:r>
          </a:p>
        </p:txBody>
      </p:sp>
      <p:pic>
        <p:nvPicPr>
          <p:cNvPr id="103433" name="Picture 9"/>
          <p:cNvPicPr>
            <a:picLocks noChangeAspect="1" noChangeArrowheads="1"/>
          </p:cNvPicPr>
          <p:nvPr/>
        </p:nvPicPr>
        <p:blipFill>
          <a:blip r:embed="rId2" cstate="print"/>
          <a:srcRect/>
          <a:stretch>
            <a:fillRect/>
          </a:stretch>
        </p:blipFill>
        <p:spPr bwMode="auto">
          <a:xfrm>
            <a:off x="533400" y="1371600"/>
            <a:ext cx="7696200" cy="445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Mappings Based on Task Partitioning </a:t>
            </a:r>
          </a:p>
        </p:txBody>
      </p:sp>
      <p:sp>
        <p:nvSpPr>
          <p:cNvPr id="108547" name="Rectangle 3"/>
          <p:cNvSpPr>
            <a:spLocks noGrp="1" noChangeArrowheads="1"/>
          </p:cNvSpPr>
          <p:nvPr>
            <p:ph type="body" idx="1"/>
          </p:nvPr>
        </p:nvSpPr>
        <p:spPr/>
        <p:txBody>
          <a:bodyPr/>
          <a:lstStyle/>
          <a:p>
            <a:r>
              <a:rPr lang="en-US"/>
              <a:t>Partitioning a given task-dependency graph across processes.</a:t>
            </a:r>
          </a:p>
          <a:p>
            <a:pPr>
              <a:buFontTx/>
              <a:buNone/>
            </a:pPr>
            <a:r>
              <a:rPr lang="en-US"/>
              <a:t> </a:t>
            </a:r>
          </a:p>
          <a:p>
            <a:r>
              <a:rPr lang="en-US"/>
              <a:t>Determining an optimal mapping for a general task-dependency graph is an NP-complete problem. </a:t>
            </a:r>
          </a:p>
          <a:p>
            <a:endParaRPr lang="en-US"/>
          </a:p>
          <a:p>
            <a:r>
              <a:rPr lang="en-US"/>
              <a:t>Excellent heuristics exist for structured graphs.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t>Task Partitioning: Mapping a Binary Tree Dependency Graph</a:t>
            </a:r>
          </a:p>
        </p:txBody>
      </p:sp>
      <p:pic>
        <p:nvPicPr>
          <p:cNvPr id="109572" name="Picture 4" descr="embed"/>
          <p:cNvPicPr>
            <a:picLocks noGrp="1" noChangeAspect="1" noChangeArrowheads="1"/>
          </p:cNvPicPr>
          <p:nvPr>
            <p:ph idx="4294967295"/>
          </p:nvPr>
        </p:nvPicPr>
        <p:blipFill>
          <a:blip r:embed="rId2" cstate="print"/>
          <a:srcRect/>
          <a:stretch>
            <a:fillRect/>
          </a:stretch>
        </p:blipFill>
        <p:spPr>
          <a:xfrm>
            <a:off x="0" y="1957388"/>
            <a:ext cx="5484813" cy="4291012"/>
          </a:xfrm>
          <a:noFill/>
          <a:ln/>
        </p:spPr>
      </p:pic>
      <p:sp>
        <p:nvSpPr>
          <p:cNvPr id="109574" name="Rectangle 6"/>
          <p:cNvSpPr>
            <a:spLocks noChangeArrowheads="1"/>
          </p:cNvSpPr>
          <p:nvPr/>
        </p:nvSpPr>
        <p:spPr bwMode="auto">
          <a:xfrm>
            <a:off x="457200" y="1036638"/>
            <a:ext cx="8229600" cy="868362"/>
          </a:xfrm>
          <a:prstGeom prst="rect">
            <a:avLst/>
          </a:prstGeom>
          <a:noFill/>
          <a:ln w="9525">
            <a:noFill/>
            <a:miter lim="800000"/>
            <a:headEnd/>
            <a:tailEnd/>
          </a:ln>
          <a:effectLst/>
        </p:spPr>
        <p:txBody>
          <a:bodyPr/>
          <a:lstStyle/>
          <a:p>
            <a:pPr marL="381000" indent="-381000">
              <a:lnSpc>
                <a:spcPct val="110000"/>
              </a:lnSpc>
              <a:spcBef>
                <a:spcPct val="20000"/>
              </a:spcBef>
              <a:buFontTx/>
              <a:buChar char="•"/>
            </a:pPr>
            <a:r>
              <a:rPr lang="en-US" sz="2000"/>
              <a:t>Consider a task-dependency graph that is a perfect binary tree</a:t>
            </a:r>
          </a:p>
          <a:p>
            <a:pPr marL="800100" lvl="1" indent="-342900">
              <a:lnSpc>
                <a:spcPct val="120000"/>
              </a:lnSpc>
              <a:spcBef>
                <a:spcPct val="20000"/>
              </a:spcBef>
              <a:buFontTx/>
              <a:buChar char="–"/>
            </a:pPr>
            <a:r>
              <a:rPr lang="en-US"/>
              <a:t>Occurs in practical problems with recursive decomposition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t>Hierarchical Mappings </a:t>
            </a:r>
          </a:p>
        </p:txBody>
      </p:sp>
      <p:sp>
        <p:nvSpPr>
          <p:cNvPr id="111619" name="Rectangle 3"/>
          <p:cNvSpPr>
            <a:spLocks noGrp="1" noChangeArrowheads="1"/>
          </p:cNvSpPr>
          <p:nvPr>
            <p:ph type="body" idx="1"/>
          </p:nvPr>
        </p:nvSpPr>
        <p:spPr/>
        <p:txBody>
          <a:bodyPr/>
          <a:lstStyle/>
          <a:p>
            <a:r>
              <a:rPr lang="en-US"/>
              <a:t>Sometimes a single mapping technique is inadequate. </a:t>
            </a:r>
          </a:p>
          <a:p>
            <a:endParaRPr lang="en-US"/>
          </a:p>
          <a:p>
            <a:r>
              <a:rPr lang="en-US"/>
              <a:t>For example, the task mapping of the binary tree (quicksort) cannot use a large number of processes.</a:t>
            </a:r>
          </a:p>
          <a:p>
            <a:endParaRPr lang="en-US"/>
          </a:p>
          <a:p>
            <a:r>
              <a:rPr lang="en-US"/>
              <a:t>For this reason, task mapping can be used at the top level and data partitioning within each level. </a:t>
            </a:r>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Rectangle 5"/>
          <p:cNvSpPr>
            <a:spLocks noGrp="1" noChangeArrowheads="1"/>
          </p:cNvSpPr>
          <p:nvPr>
            <p:ph type="title"/>
          </p:nvPr>
        </p:nvSpPr>
        <p:spPr/>
        <p:txBody>
          <a:bodyPr/>
          <a:lstStyle/>
          <a:p>
            <a:r>
              <a:rPr lang="en-US"/>
              <a:t>Hierarchical Mappings</a:t>
            </a:r>
          </a:p>
        </p:txBody>
      </p:sp>
      <p:pic>
        <p:nvPicPr>
          <p:cNvPr id="112644" name="Picture 4" descr="subtree-subcube"/>
          <p:cNvPicPr>
            <a:picLocks noGrp="1" noChangeAspect="1" noChangeArrowheads="1"/>
          </p:cNvPicPr>
          <p:nvPr>
            <p:ph idx="4294967295"/>
          </p:nvPr>
        </p:nvPicPr>
        <p:blipFill>
          <a:blip r:embed="rId2" cstate="print"/>
          <a:srcRect/>
          <a:stretch>
            <a:fillRect/>
          </a:stretch>
        </p:blipFill>
        <p:spPr>
          <a:xfrm>
            <a:off x="0" y="1828800"/>
            <a:ext cx="7769225" cy="4256088"/>
          </a:xfrm>
          <a:noFill/>
          <a:ln/>
        </p:spPr>
      </p:pic>
      <p:sp>
        <p:nvSpPr>
          <p:cNvPr id="112647" name="Rectangle 7"/>
          <p:cNvSpPr>
            <a:spLocks noChangeArrowheads="1"/>
          </p:cNvSpPr>
          <p:nvPr/>
        </p:nvSpPr>
        <p:spPr bwMode="auto">
          <a:xfrm>
            <a:off x="457200" y="1036638"/>
            <a:ext cx="8229600" cy="868362"/>
          </a:xfrm>
          <a:prstGeom prst="rect">
            <a:avLst/>
          </a:prstGeom>
          <a:noFill/>
          <a:ln w="9525">
            <a:noFill/>
            <a:miter lim="800000"/>
            <a:headEnd/>
            <a:tailEnd/>
          </a:ln>
          <a:effectLst/>
        </p:spPr>
        <p:txBody>
          <a:bodyPr/>
          <a:lstStyle/>
          <a:p>
            <a:pPr marL="381000" indent="-381000">
              <a:lnSpc>
                <a:spcPct val="110000"/>
              </a:lnSpc>
              <a:spcBef>
                <a:spcPct val="20000"/>
              </a:spcBef>
              <a:buFontTx/>
              <a:buChar char="•"/>
            </a:pPr>
            <a:r>
              <a:rPr lang="en-US" sz="2000"/>
              <a:t>An example of task partitioning at top level with data partitioning at the lower level.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t>Schemes for Dynamic Mapping </a:t>
            </a:r>
          </a:p>
        </p:txBody>
      </p:sp>
      <p:sp>
        <p:nvSpPr>
          <p:cNvPr id="113667" name="Rectangle 3"/>
          <p:cNvSpPr>
            <a:spLocks noGrp="1" noChangeArrowheads="1"/>
          </p:cNvSpPr>
          <p:nvPr>
            <p:ph type="body" idx="1"/>
          </p:nvPr>
        </p:nvSpPr>
        <p:spPr/>
        <p:txBody>
          <a:bodyPr/>
          <a:lstStyle/>
          <a:p>
            <a:r>
              <a:rPr lang="en-US"/>
              <a:t>Dynamic mapping is sometimes also referred to as dynamic load balancing, since load balancing is the primary motivation for dynamic mapping. </a:t>
            </a:r>
          </a:p>
          <a:p>
            <a:endParaRPr lang="en-US"/>
          </a:p>
          <a:p>
            <a:r>
              <a:rPr lang="en-US"/>
              <a:t>Dynamic mapping schemes can be </a:t>
            </a:r>
            <a:r>
              <a:rPr lang="en-US" i="1"/>
              <a:t>centralized</a:t>
            </a:r>
            <a:r>
              <a:rPr lang="en-US"/>
              <a:t> or </a:t>
            </a:r>
            <a:r>
              <a:rPr lang="en-US" i="1"/>
              <a:t>distributed</a:t>
            </a:r>
            <a:r>
              <a:rPr lang="en-US"/>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t>Centralized Dynamic Mapping </a:t>
            </a:r>
          </a:p>
        </p:txBody>
      </p:sp>
      <p:sp>
        <p:nvSpPr>
          <p:cNvPr id="114691" name="Rectangle 3"/>
          <p:cNvSpPr>
            <a:spLocks noGrp="1" noChangeArrowheads="1"/>
          </p:cNvSpPr>
          <p:nvPr>
            <p:ph type="body" idx="1"/>
          </p:nvPr>
        </p:nvSpPr>
        <p:spPr/>
        <p:txBody>
          <a:bodyPr/>
          <a:lstStyle/>
          <a:p>
            <a:r>
              <a:rPr lang="en-US" sz="1800"/>
              <a:t>Processes are designated as masters or slaves. </a:t>
            </a:r>
          </a:p>
          <a:p>
            <a:endParaRPr lang="en-US" sz="1800"/>
          </a:p>
          <a:p>
            <a:r>
              <a:rPr lang="en-US" sz="1800"/>
              <a:t>When a process runs out of work, it requests the master for more work. </a:t>
            </a:r>
          </a:p>
          <a:p>
            <a:endParaRPr lang="en-US" sz="1800"/>
          </a:p>
          <a:p>
            <a:r>
              <a:rPr lang="en-US" sz="1800"/>
              <a:t>When the number of processes increases, the master may become the bottleneck. </a:t>
            </a:r>
          </a:p>
          <a:p>
            <a:endParaRPr lang="en-US" sz="1800"/>
          </a:p>
          <a:p>
            <a:r>
              <a:rPr lang="en-US" sz="1800"/>
              <a:t>To alleviate this, a process may pick up a number of tasks (a chunk) at one time. This is called Chunk scheduling. </a:t>
            </a:r>
          </a:p>
          <a:p>
            <a:endParaRPr lang="en-US" sz="1800"/>
          </a:p>
          <a:p>
            <a:r>
              <a:rPr lang="en-US" sz="1800"/>
              <a:t>Selecting large chunk sizes may lead to significant load imbalances as well.</a:t>
            </a:r>
          </a:p>
          <a:p>
            <a:endParaRPr lang="en-US" sz="1800"/>
          </a:p>
          <a:p>
            <a:r>
              <a:rPr lang="en-US" sz="1800"/>
              <a:t>A number of schemes have been used to gradually decrease chunk size as the computation progresses.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Distributed Dynamic Mapping </a:t>
            </a:r>
          </a:p>
        </p:txBody>
      </p:sp>
      <p:sp>
        <p:nvSpPr>
          <p:cNvPr id="115715" name="Rectangle 3"/>
          <p:cNvSpPr>
            <a:spLocks noGrp="1" noChangeArrowheads="1"/>
          </p:cNvSpPr>
          <p:nvPr>
            <p:ph type="body" idx="1"/>
          </p:nvPr>
        </p:nvSpPr>
        <p:spPr/>
        <p:txBody>
          <a:bodyPr/>
          <a:lstStyle/>
          <a:p>
            <a:r>
              <a:rPr lang="en-US" dirty="0"/>
              <a:t>Each process can send or receive work from other processes.</a:t>
            </a:r>
          </a:p>
          <a:p>
            <a:pPr>
              <a:buFontTx/>
              <a:buNone/>
            </a:pPr>
            <a:r>
              <a:rPr lang="en-US" dirty="0"/>
              <a:t> </a:t>
            </a:r>
          </a:p>
          <a:p>
            <a:r>
              <a:rPr lang="en-US" dirty="0"/>
              <a:t>This alleviates the bottleneck in centralized schemes. </a:t>
            </a:r>
          </a:p>
          <a:p>
            <a:endParaRPr lang="en-US" dirty="0"/>
          </a:p>
          <a:p>
            <a:r>
              <a:rPr lang="en-US" dirty="0"/>
              <a:t>There are four critical questions: </a:t>
            </a:r>
          </a:p>
          <a:p>
            <a:pPr lvl="1"/>
            <a:r>
              <a:rPr lang="en-US" dirty="0"/>
              <a:t>How are sending and receiving processes paired together, </a:t>
            </a:r>
          </a:p>
          <a:p>
            <a:pPr lvl="1"/>
            <a:r>
              <a:rPr lang="en-US" dirty="0"/>
              <a:t>Who initiates work transfer, </a:t>
            </a:r>
          </a:p>
          <a:p>
            <a:pPr lvl="1"/>
            <a:r>
              <a:rPr lang="en-US" dirty="0"/>
              <a:t>How much work is transferred, and </a:t>
            </a:r>
          </a:p>
          <a:p>
            <a:pPr lvl="1"/>
            <a:r>
              <a:rPr lang="en-US" dirty="0"/>
              <a:t>When is a transfer triggered? </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Example: Database Query Processing</a:t>
            </a:r>
          </a:p>
        </p:txBody>
      </p:sp>
      <p:sp>
        <p:nvSpPr>
          <p:cNvPr id="9219" name="Rectangle 3"/>
          <p:cNvSpPr>
            <a:spLocks noGrp="1" noChangeArrowheads="1"/>
          </p:cNvSpPr>
          <p:nvPr>
            <p:ph type="body" sz="half" idx="4294967295"/>
          </p:nvPr>
        </p:nvSpPr>
        <p:spPr>
          <a:xfrm>
            <a:off x="0" y="914400"/>
            <a:ext cx="8077200" cy="1173163"/>
          </a:xfrm>
        </p:spPr>
        <p:txBody>
          <a:bodyPr/>
          <a:lstStyle/>
          <a:p>
            <a:pPr algn="just"/>
            <a:r>
              <a:rPr lang="en-US"/>
              <a:t>Assume the query is divided into four subtasks </a:t>
            </a:r>
          </a:p>
          <a:p>
            <a:pPr marL="762000" lvl="1" indent="-304800" algn="just"/>
            <a:r>
              <a:rPr lang="en-US"/>
              <a:t> Each task generates an intermediate table of entries</a:t>
            </a:r>
            <a:endParaRPr lang="en-US" sz="1000"/>
          </a:p>
        </p:txBody>
      </p:sp>
      <p:pic>
        <p:nvPicPr>
          <p:cNvPr id="7" name="Picture 5" descr="query-dag"/>
          <p:cNvPicPr>
            <a:picLocks noGrp="1" noChangeAspect="1" noChangeArrowheads="1"/>
          </p:cNvPicPr>
          <p:nvPr>
            <p:ph sz="half" idx="4294967295"/>
          </p:nvPr>
        </p:nvPicPr>
        <p:blipFill>
          <a:blip r:embed="rId2" cstate="print"/>
          <a:srcRect/>
          <a:stretch>
            <a:fillRect/>
          </a:stretch>
        </p:blipFill>
        <p:spPr>
          <a:xfrm>
            <a:off x="1447800" y="1752600"/>
            <a:ext cx="6297612" cy="4038600"/>
          </a:xfrm>
        </p:spPr>
      </p:pic>
      <p:sp>
        <p:nvSpPr>
          <p:cNvPr id="9220" name="Text Box 4"/>
          <p:cNvSpPr txBox="1">
            <a:spLocks noChangeArrowheads="1"/>
          </p:cNvSpPr>
          <p:nvPr/>
        </p:nvSpPr>
        <p:spPr bwMode="auto">
          <a:xfrm>
            <a:off x="762000" y="5867400"/>
            <a:ext cx="7848600" cy="396875"/>
          </a:xfrm>
          <a:prstGeom prst="rect">
            <a:avLst/>
          </a:prstGeom>
          <a:noFill/>
          <a:ln w="9525">
            <a:noFill/>
            <a:miter lim="800000"/>
            <a:headEnd/>
            <a:tailEnd/>
          </a:ln>
          <a:effectLst/>
        </p:spPr>
        <p:txBody>
          <a:bodyPr>
            <a:spAutoFit/>
          </a:bodyPr>
          <a:lstStyle/>
          <a:p>
            <a:pPr algn="ctr"/>
            <a:r>
              <a:rPr lang="en-US" sz="2000" dirty="0"/>
              <a:t>Edges in this graph denote dependencies.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sz="2800" dirty="0" smtClean="0"/>
              <a:t>Methods for Containing Interaction Overheads</a:t>
            </a:r>
            <a:endParaRPr lang="en-US" dirty="0"/>
          </a:p>
        </p:txBody>
      </p:sp>
      <p:sp>
        <p:nvSpPr>
          <p:cNvPr id="116739" name="Rectangle 3"/>
          <p:cNvSpPr>
            <a:spLocks noGrp="1" noChangeArrowheads="1"/>
          </p:cNvSpPr>
          <p:nvPr>
            <p:ph type="body" idx="1"/>
          </p:nvPr>
        </p:nvSpPr>
        <p:spPr/>
        <p:txBody>
          <a:bodyPr/>
          <a:lstStyle/>
          <a:p>
            <a:pPr>
              <a:lnSpc>
                <a:spcPct val="100000"/>
              </a:lnSpc>
            </a:pPr>
            <a:r>
              <a:rPr lang="en-US" b="1" dirty="0"/>
              <a:t>Maximize data locality</a:t>
            </a:r>
            <a:r>
              <a:rPr lang="en-US" dirty="0"/>
              <a:t>: Where possible, reuse intermediate data. Restructure computation so that data can be reused in smaller time windows. </a:t>
            </a:r>
          </a:p>
          <a:p>
            <a:pPr>
              <a:lnSpc>
                <a:spcPct val="100000"/>
              </a:lnSpc>
            </a:pPr>
            <a:endParaRPr lang="en-US" dirty="0"/>
          </a:p>
          <a:p>
            <a:pPr>
              <a:lnSpc>
                <a:spcPct val="100000"/>
              </a:lnSpc>
            </a:pPr>
            <a:r>
              <a:rPr lang="en-US" b="1" dirty="0"/>
              <a:t>Minimize volume of data exchange</a:t>
            </a:r>
            <a:r>
              <a:rPr lang="en-US" dirty="0"/>
              <a:t>: There is a cost associated with each word that is communicated. For this reason, we must minimize the volume of data communicated. </a:t>
            </a:r>
          </a:p>
          <a:p>
            <a:pPr>
              <a:lnSpc>
                <a:spcPct val="100000"/>
              </a:lnSpc>
            </a:pPr>
            <a:endParaRPr lang="en-US" dirty="0"/>
          </a:p>
          <a:p>
            <a:pPr>
              <a:lnSpc>
                <a:spcPct val="100000"/>
              </a:lnSpc>
            </a:pPr>
            <a:r>
              <a:rPr lang="en-US" b="1" dirty="0"/>
              <a:t>Minimize frequency of interactions</a:t>
            </a:r>
            <a:r>
              <a:rPr lang="en-US" dirty="0"/>
              <a:t>: There is a startup cost associated with each interaction. Therefore, try to merge multiple interactions to one, where possible. </a:t>
            </a:r>
          </a:p>
          <a:p>
            <a:pPr>
              <a:lnSpc>
                <a:spcPct val="100000"/>
              </a:lnSpc>
            </a:pPr>
            <a:endParaRPr lang="en-US" dirty="0"/>
          </a:p>
          <a:p>
            <a:pPr>
              <a:lnSpc>
                <a:spcPct val="100000"/>
              </a:lnSpc>
            </a:pPr>
            <a:r>
              <a:rPr lang="en-US" b="1" dirty="0"/>
              <a:t>Minimize contention and hot-spots</a:t>
            </a:r>
            <a:r>
              <a:rPr lang="en-US" dirty="0"/>
              <a:t>: Use decentralized techniques, replicate data where necessary.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2800" dirty="0" smtClean="0"/>
              <a:t>Methods for Containing Interaction Overheads</a:t>
            </a:r>
            <a:endParaRPr lang="en-US" dirty="0"/>
          </a:p>
        </p:txBody>
      </p:sp>
      <p:sp>
        <p:nvSpPr>
          <p:cNvPr id="117763" name="Rectangle 3"/>
          <p:cNvSpPr>
            <a:spLocks noGrp="1" noChangeArrowheads="1"/>
          </p:cNvSpPr>
          <p:nvPr>
            <p:ph type="body" idx="1"/>
          </p:nvPr>
        </p:nvSpPr>
        <p:spPr/>
        <p:txBody>
          <a:bodyPr/>
          <a:lstStyle/>
          <a:p>
            <a:r>
              <a:rPr lang="en-US" b="1"/>
              <a:t>Overlapping computations with interactions</a:t>
            </a:r>
            <a:r>
              <a:rPr lang="en-US"/>
              <a:t>: Use non-blocking communications, multithreading, and prefetching to hide latencies. </a:t>
            </a:r>
          </a:p>
          <a:p>
            <a:endParaRPr lang="en-US"/>
          </a:p>
          <a:p>
            <a:r>
              <a:rPr lang="en-US"/>
              <a:t>Replicating data or computations. </a:t>
            </a:r>
          </a:p>
          <a:p>
            <a:endParaRPr lang="en-US"/>
          </a:p>
          <a:p>
            <a:r>
              <a:rPr lang="en-US"/>
              <a:t>Using group communications instead of point-to-point primitives. </a:t>
            </a:r>
          </a:p>
          <a:p>
            <a:endParaRPr lang="en-US"/>
          </a:p>
          <a:p>
            <a:r>
              <a:rPr lang="en-US"/>
              <a:t>Overlap interactions with other interactions.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26"/>
          <p:cNvSpPr>
            <a:spLocks noGrp="1" noChangeArrowheads="1"/>
          </p:cNvSpPr>
          <p:nvPr>
            <p:ph type="title"/>
          </p:nvPr>
        </p:nvSpPr>
        <p:spPr/>
        <p:txBody>
          <a:bodyPr/>
          <a:lstStyle/>
          <a:p>
            <a:r>
              <a:rPr lang="en-US"/>
              <a:t>Parallel Algorithm Models </a:t>
            </a:r>
          </a:p>
        </p:txBody>
      </p:sp>
      <p:sp>
        <p:nvSpPr>
          <p:cNvPr id="118787" name="Rectangle 1027"/>
          <p:cNvSpPr>
            <a:spLocks noGrp="1" noChangeArrowheads="1"/>
          </p:cNvSpPr>
          <p:nvPr>
            <p:ph type="body" idx="1"/>
          </p:nvPr>
        </p:nvSpPr>
        <p:spPr/>
        <p:txBody>
          <a:bodyPr/>
          <a:lstStyle/>
          <a:p>
            <a:pPr marL="381000" indent="-381000">
              <a:lnSpc>
                <a:spcPct val="100000"/>
              </a:lnSpc>
            </a:pPr>
            <a:r>
              <a:rPr lang="en-US" sz="1800"/>
              <a:t>An algorithm model is a way of structuring a parallel algorithm by selecting a decomposition and mapping technique and applying the appropriate strategy to minimize interactions. </a:t>
            </a:r>
          </a:p>
          <a:p>
            <a:pPr marL="381000" indent="-381000">
              <a:lnSpc>
                <a:spcPct val="100000"/>
              </a:lnSpc>
            </a:pPr>
            <a:r>
              <a:rPr lang="en-US" sz="1800" b="1"/>
              <a:t>Data Parallel Model</a:t>
            </a:r>
            <a:r>
              <a:rPr lang="en-US" sz="1800"/>
              <a:t>: Tasks are statically (or semi-statically) mapped to processes and each task performs similar operations on different data.</a:t>
            </a:r>
          </a:p>
          <a:p>
            <a:pPr marL="800100" lvl="1" indent="-342900">
              <a:lnSpc>
                <a:spcPct val="110000"/>
              </a:lnSpc>
            </a:pPr>
            <a:r>
              <a:rPr lang="en-US" sz="1600"/>
              <a:t>Usually based on data decomposition followed by static mapping</a:t>
            </a:r>
          </a:p>
          <a:p>
            <a:pPr marL="800100" lvl="1" indent="-342900">
              <a:lnSpc>
                <a:spcPct val="110000"/>
              </a:lnSpc>
            </a:pPr>
            <a:r>
              <a:rPr lang="en-US" sz="1600"/>
              <a:t>Uniform partitioning of data followed by static mapping guarantees load balance</a:t>
            </a:r>
          </a:p>
          <a:p>
            <a:pPr marL="800100" lvl="1" indent="-342900">
              <a:lnSpc>
                <a:spcPct val="110000"/>
              </a:lnSpc>
            </a:pPr>
            <a:r>
              <a:rPr lang="en-US" sz="1600"/>
              <a:t>Example algorithm: dense matrix multiplication</a:t>
            </a:r>
          </a:p>
          <a:p>
            <a:pPr marL="381000" indent="-381000">
              <a:lnSpc>
                <a:spcPct val="100000"/>
              </a:lnSpc>
            </a:pPr>
            <a:r>
              <a:rPr lang="en-US" sz="1800" b="1"/>
              <a:t>Task Graph Model</a:t>
            </a:r>
            <a:r>
              <a:rPr lang="en-US" sz="1800"/>
              <a:t>: Starting from a task dependency graph, the interrelationships among the tasks are utilized to promote locality or to reduce interaction costs. </a:t>
            </a:r>
          </a:p>
          <a:p>
            <a:pPr marL="800100" lvl="1" indent="-342900">
              <a:lnSpc>
                <a:spcPct val="110000"/>
              </a:lnSpc>
            </a:pPr>
            <a:r>
              <a:rPr lang="en-US" sz="1600"/>
              <a:t>Typically used to solve problems where amount of data associated with a task is large relative to computation</a:t>
            </a:r>
          </a:p>
          <a:p>
            <a:pPr marL="800100" lvl="1" indent="-342900">
              <a:lnSpc>
                <a:spcPct val="110000"/>
              </a:lnSpc>
            </a:pPr>
            <a:r>
              <a:rPr lang="en-US" sz="1600"/>
              <a:t>Static mapping usually used to optimize data movement costs</a:t>
            </a:r>
          </a:p>
          <a:p>
            <a:pPr marL="800100" lvl="1" indent="-342900">
              <a:lnSpc>
                <a:spcPct val="110000"/>
              </a:lnSpc>
            </a:pPr>
            <a:r>
              <a:rPr lang="en-US" sz="1600"/>
              <a:t>Example algorithm: parallel quicksort, sparse matrix factorization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dirty="0"/>
              <a:t>Parallel Algorithm Models </a:t>
            </a:r>
          </a:p>
        </p:txBody>
      </p:sp>
      <p:sp>
        <p:nvSpPr>
          <p:cNvPr id="151555" name="Rectangle 3"/>
          <p:cNvSpPr>
            <a:spLocks noGrp="1" noChangeArrowheads="1"/>
          </p:cNvSpPr>
          <p:nvPr>
            <p:ph type="body" idx="1"/>
          </p:nvPr>
        </p:nvSpPr>
        <p:spPr>
          <a:xfrm>
            <a:off x="457200" y="1036638"/>
            <a:ext cx="8229600" cy="5287962"/>
          </a:xfrm>
        </p:spPr>
        <p:txBody>
          <a:bodyPr/>
          <a:lstStyle/>
          <a:p>
            <a:pPr marL="381000" indent="-381000"/>
            <a:r>
              <a:rPr lang="en-US" b="1" dirty="0"/>
              <a:t>Master-Slave Model</a:t>
            </a:r>
            <a:r>
              <a:rPr lang="en-US" dirty="0"/>
              <a:t>: One or more processes generate work and allocate it to worker processes. This allocation may be static or dynamic. </a:t>
            </a:r>
          </a:p>
          <a:p>
            <a:pPr marL="381000" indent="-381000"/>
            <a:endParaRPr lang="en-US" dirty="0"/>
          </a:p>
          <a:p>
            <a:pPr marL="381000" indent="-381000"/>
            <a:r>
              <a:rPr lang="en-US" b="1" dirty="0"/>
              <a:t>Pipeline / Producer-Consumer Model</a:t>
            </a:r>
            <a:r>
              <a:rPr lang="en-US" dirty="0"/>
              <a:t>: A stream of data is passed through a succession of processes, each of which perform some task on it. </a:t>
            </a:r>
          </a:p>
          <a:p>
            <a:pPr marL="381000" indent="-381000"/>
            <a:endParaRPr lang="en-US" dirty="0"/>
          </a:p>
          <a:p>
            <a:pPr marL="381000" indent="-381000"/>
            <a:r>
              <a:rPr lang="en-US" b="1" dirty="0"/>
              <a:t>Hybrid Models</a:t>
            </a:r>
            <a:r>
              <a:rPr lang="en-US" dirty="0"/>
              <a:t>: A hybrid model may be composed either of multiple models applied hierarchically or multiple models applied sequentially to different phases of a parallel algorithm. </a:t>
            </a:r>
            <a:endParaRPr lang="en-US" dirty="0" smtClean="0"/>
          </a:p>
          <a:p>
            <a:pPr marL="381000" indent="-381000"/>
            <a:endParaRPr lang="en-US" dirty="0" smtClean="0"/>
          </a:p>
          <a:p>
            <a:pPr marL="381000" indent="-381000"/>
            <a:r>
              <a:rPr lang="en-US" b="1" dirty="0" smtClean="0"/>
              <a:t>The work Pool Model:</a:t>
            </a:r>
            <a:r>
              <a:rPr lang="en-US" dirty="0" smtClean="0"/>
              <a:t> </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Algorithm Models </a:t>
            </a:r>
            <a:endParaRPr lang="en-US" dirty="0"/>
          </a:p>
        </p:txBody>
      </p:sp>
      <p:sp>
        <p:nvSpPr>
          <p:cNvPr id="3" name="Content Placeholder 2"/>
          <p:cNvSpPr>
            <a:spLocks noGrp="1"/>
          </p:cNvSpPr>
          <p:nvPr>
            <p:ph idx="1"/>
          </p:nvPr>
        </p:nvSpPr>
        <p:spPr/>
        <p:txBody>
          <a:bodyPr/>
          <a:lstStyle/>
          <a:p>
            <a:pPr algn="just"/>
            <a:r>
              <a:rPr lang="en-US" b="1" dirty="0" smtClean="0"/>
              <a:t>Work Pool Model:</a:t>
            </a:r>
            <a:r>
              <a:rPr lang="en-US" dirty="0" smtClean="0"/>
              <a:t> </a:t>
            </a:r>
            <a:r>
              <a:rPr lang="en-US" sz="1800" dirty="0" smtClean="0"/>
              <a:t>The work pool or the task pool model is characterized by a dynamic mapping of tasks onto processes for load balancing in which any task may potentially be performed by any process. There is no desired </a:t>
            </a:r>
            <a:r>
              <a:rPr lang="en-US" sz="1800" dirty="0" err="1" smtClean="0"/>
              <a:t>premapping</a:t>
            </a:r>
            <a:r>
              <a:rPr lang="en-US" sz="1800" dirty="0" smtClean="0"/>
              <a:t> of tasks onto processes. The mapping may be centralized or decentralized. Pointers to the tasks may be stored in a physically shared list, priority queue, hash table, or tree, or they could be stored in a physically distributed data structure. The work may be statically available in the beginning, or could be dynamically generated; i.e., the processes may generate work and add it to the global (possibly distributed) work pool. If the work is generated dynamically and a decentralized mapping is used, then a termination detection algorithm would be required so that all processes can actually detect the completion of the entire program (i.e., exhaustion of all potential tasks) and stop looking for more work.</a:t>
            </a:r>
          </a:p>
          <a:p>
            <a:pPr algn="just"/>
            <a:r>
              <a:rPr lang="en-US" sz="1800" dirty="0" smtClean="0"/>
              <a:t>Example : Parallelization of Loops by chunk scheduling </a:t>
            </a:r>
            <a:endParaRPr lang="en-US"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sz="5400" dirty="0" smtClean="0">
              <a:solidFill>
                <a:srgbClr val="FF0000"/>
              </a:solidFill>
            </a:endParaRPr>
          </a:p>
          <a:p>
            <a:pPr algn="ctr">
              <a:buNone/>
            </a:pPr>
            <a:r>
              <a:rPr lang="en-US" sz="5400" dirty="0" smtClean="0">
                <a:solidFill>
                  <a:srgbClr val="FF0000"/>
                </a:solidFill>
              </a:rPr>
              <a:t>IBM BE- Cell Processor</a:t>
            </a:r>
            <a:endParaRPr lang="en-US" sz="5400" dirty="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8341591" cy="553998"/>
          </a:xfrm>
          <a:prstGeom prst="rect">
            <a:avLst/>
          </a:prstGeom>
        </p:spPr>
        <p:txBody>
          <a:bodyPr vert="horz" wrap="square" lIns="0" tIns="0" rIns="0" bIns="0" rtlCol="0">
            <a:spAutoFit/>
          </a:bodyPr>
          <a:lstStyle/>
          <a:p>
            <a:pPr marL="11397"/>
            <a:r>
              <a:rPr sz="3600" spc="-4" dirty="0"/>
              <a:t>Cell Architecture: “System on </a:t>
            </a:r>
            <a:r>
              <a:rPr sz="3600" dirty="0"/>
              <a:t>a</a:t>
            </a:r>
            <a:r>
              <a:rPr sz="3600" spc="-27" dirty="0"/>
              <a:t> </a:t>
            </a:r>
            <a:r>
              <a:rPr sz="3600" spc="-4" dirty="0"/>
              <a:t>Chip”</a:t>
            </a:r>
            <a:endParaRPr sz="3600"/>
          </a:p>
        </p:txBody>
      </p:sp>
      <p:sp>
        <p:nvSpPr>
          <p:cNvPr id="3" name="object 3"/>
          <p:cNvSpPr txBox="1"/>
          <p:nvPr/>
        </p:nvSpPr>
        <p:spPr>
          <a:xfrm>
            <a:off x="304800" y="762000"/>
            <a:ext cx="5482359" cy="5934702"/>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1500" spc="-4" dirty="0">
                <a:latin typeface="Arial"/>
                <a:cs typeface="Arial"/>
              </a:rPr>
              <a:t>Heterogeneous chip</a:t>
            </a:r>
            <a:r>
              <a:rPr sz="1500" spc="-81" dirty="0">
                <a:latin typeface="Arial"/>
                <a:cs typeface="Arial"/>
              </a:rPr>
              <a:t> </a:t>
            </a:r>
            <a:r>
              <a:rPr sz="1500" spc="-4" dirty="0">
                <a:latin typeface="Arial"/>
                <a:cs typeface="Arial"/>
              </a:rPr>
              <a:t>multiprocessor</a:t>
            </a:r>
            <a:endParaRPr sz="1500">
              <a:latin typeface="Arial"/>
              <a:cs typeface="Arial"/>
            </a:endParaRPr>
          </a:p>
          <a:p>
            <a:pPr marL="688947" marR="19375" lvl="1" indent="-258142">
              <a:lnSpc>
                <a:spcPct val="103400"/>
              </a:lnSpc>
              <a:spcBef>
                <a:spcPts val="9"/>
              </a:spcBef>
              <a:buSzPct val="78571"/>
              <a:buChar char="–"/>
              <a:tabLst>
                <a:tab pos="689517" algn="l"/>
              </a:tabLst>
            </a:pPr>
            <a:r>
              <a:rPr sz="1500" spc="-4" dirty="0">
                <a:latin typeface="Arial"/>
                <a:cs typeface="Arial"/>
              </a:rPr>
              <a:t>64-bit </a:t>
            </a:r>
            <a:r>
              <a:rPr sz="1500" spc="-9" dirty="0">
                <a:latin typeface="Arial"/>
                <a:cs typeface="Arial"/>
              </a:rPr>
              <a:t>Power Architecture </a:t>
            </a:r>
            <a:r>
              <a:rPr sz="1500" spc="-4" dirty="0">
                <a:latin typeface="Arial"/>
                <a:cs typeface="Arial"/>
              </a:rPr>
              <a:t>with </a:t>
            </a:r>
            <a:r>
              <a:rPr sz="1500" spc="-9" dirty="0">
                <a:latin typeface="Arial"/>
                <a:cs typeface="Arial"/>
              </a:rPr>
              <a:t>cooperative offload processors, with  </a:t>
            </a:r>
            <a:r>
              <a:rPr sz="1500" spc="-4" dirty="0">
                <a:latin typeface="Arial"/>
                <a:cs typeface="Arial"/>
              </a:rPr>
              <a:t>direct </a:t>
            </a:r>
            <a:r>
              <a:rPr sz="1500" spc="-9" dirty="0">
                <a:latin typeface="Arial"/>
                <a:cs typeface="Arial"/>
              </a:rPr>
              <a:t>memory access </a:t>
            </a:r>
            <a:r>
              <a:rPr sz="1500" spc="-4" dirty="0">
                <a:latin typeface="Arial"/>
                <a:cs typeface="Arial"/>
              </a:rPr>
              <a:t>and </a:t>
            </a:r>
            <a:r>
              <a:rPr sz="1500" spc="-9" dirty="0">
                <a:latin typeface="Arial"/>
                <a:cs typeface="Arial"/>
              </a:rPr>
              <a:t>communication synchronization  methods</a:t>
            </a:r>
            <a:endParaRPr sz="1500">
              <a:latin typeface="Arial"/>
              <a:cs typeface="Arial"/>
            </a:endParaRPr>
          </a:p>
          <a:p>
            <a:pPr marL="688947" lvl="1" indent="-258142">
              <a:spcBef>
                <a:spcPts val="49"/>
              </a:spcBef>
              <a:buSzPct val="78571"/>
              <a:buChar char="–"/>
              <a:tabLst>
                <a:tab pos="689517" algn="l"/>
              </a:tabLst>
            </a:pPr>
            <a:r>
              <a:rPr sz="1500" spc="-4" dirty="0">
                <a:latin typeface="Arial"/>
                <a:cs typeface="Arial"/>
              </a:rPr>
              <a:t>64-bit </a:t>
            </a:r>
            <a:r>
              <a:rPr sz="1500" spc="-9" dirty="0">
                <a:latin typeface="Arial"/>
                <a:cs typeface="Arial"/>
              </a:rPr>
              <a:t>Power Processing Element Control </a:t>
            </a:r>
            <a:r>
              <a:rPr sz="1500" spc="-4" dirty="0">
                <a:latin typeface="Arial"/>
                <a:cs typeface="Arial"/>
              </a:rPr>
              <a:t>Core</a:t>
            </a:r>
            <a:r>
              <a:rPr sz="1500" spc="85" dirty="0">
                <a:latin typeface="Arial"/>
                <a:cs typeface="Arial"/>
              </a:rPr>
              <a:t> </a:t>
            </a:r>
            <a:r>
              <a:rPr sz="1500" spc="-9" dirty="0">
                <a:latin typeface="Arial"/>
                <a:cs typeface="Arial"/>
              </a:rPr>
              <a:t>(PPE)</a:t>
            </a:r>
            <a:endParaRPr sz="1500">
              <a:latin typeface="Arial"/>
              <a:cs typeface="Arial"/>
            </a:endParaRPr>
          </a:p>
          <a:p>
            <a:pPr marL="688947" lvl="1" indent="-258142">
              <a:spcBef>
                <a:spcPts val="54"/>
              </a:spcBef>
              <a:buSzPct val="78571"/>
              <a:buChar char="–"/>
              <a:tabLst>
                <a:tab pos="689517" algn="l"/>
              </a:tabLst>
            </a:pPr>
            <a:r>
              <a:rPr sz="1500" spc="-4" dirty="0">
                <a:latin typeface="Arial"/>
                <a:cs typeface="Arial"/>
              </a:rPr>
              <a:t>8 </a:t>
            </a:r>
            <a:r>
              <a:rPr sz="1500" spc="-9" dirty="0">
                <a:latin typeface="Arial"/>
                <a:cs typeface="Arial"/>
              </a:rPr>
              <a:t>Synergistic Processing Elements</a:t>
            </a:r>
            <a:r>
              <a:rPr sz="1500" spc="54" dirty="0">
                <a:latin typeface="Arial"/>
                <a:cs typeface="Arial"/>
              </a:rPr>
              <a:t> </a:t>
            </a:r>
            <a:r>
              <a:rPr sz="1500" spc="-9" dirty="0">
                <a:latin typeface="Arial"/>
                <a:cs typeface="Arial"/>
              </a:rPr>
              <a:t>(SPE)</a:t>
            </a:r>
            <a:endParaRPr sz="1500">
              <a:latin typeface="Arial"/>
              <a:cs typeface="Arial"/>
            </a:endParaRPr>
          </a:p>
          <a:p>
            <a:pPr marL="688947" marR="4559" lvl="1" indent="-258142">
              <a:lnSpc>
                <a:spcPct val="103400"/>
              </a:lnSpc>
              <a:buSzPct val="78571"/>
              <a:buChar char="–"/>
              <a:tabLst>
                <a:tab pos="689517" algn="l"/>
              </a:tabLst>
            </a:pPr>
            <a:r>
              <a:rPr sz="1500" spc="-4" dirty="0">
                <a:latin typeface="Arial"/>
                <a:cs typeface="Arial"/>
              </a:rPr>
              <a:t>Single </a:t>
            </a:r>
            <a:r>
              <a:rPr sz="1500" spc="-9" dirty="0">
                <a:latin typeface="Arial"/>
                <a:cs typeface="Arial"/>
              </a:rPr>
              <a:t>instruction, multiple-data </a:t>
            </a:r>
            <a:r>
              <a:rPr sz="1500" spc="-4" dirty="0">
                <a:latin typeface="Arial"/>
                <a:cs typeface="Arial"/>
              </a:rPr>
              <a:t>architecture, </a:t>
            </a:r>
            <a:r>
              <a:rPr sz="1500" spc="-9" dirty="0">
                <a:latin typeface="Arial"/>
                <a:cs typeface="Arial"/>
              </a:rPr>
              <a:t>supported </a:t>
            </a:r>
            <a:r>
              <a:rPr sz="1500" spc="-4" dirty="0">
                <a:latin typeface="Arial"/>
                <a:cs typeface="Arial"/>
              </a:rPr>
              <a:t>by both </a:t>
            </a:r>
            <a:r>
              <a:rPr sz="1500" spc="-9" dirty="0">
                <a:latin typeface="Arial"/>
                <a:cs typeface="Arial"/>
              </a:rPr>
              <a:t>the  </a:t>
            </a:r>
            <a:r>
              <a:rPr sz="1500" spc="-4" dirty="0">
                <a:latin typeface="Arial"/>
                <a:cs typeface="Arial"/>
              </a:rPr>
              <a:t>vector </a:t>
            </a:r>
            <a:r>
              <a:rPr sz="1500" spc="-9" dirty="0">
                <a:latin typeface="Arial"/>
                <a:cs typeface="Arial"/>
              </a:rPr>
              <a:t>media extensions </a:t>
            </a:r>
            <a:r>
              <a:rPr sz="1500" spc="-4" dirty="0">
                <a:latin typeface="Arial"/>
                <a:cs typeface="Arial"/>
              </a:rPr>
              <a:t>on the PPE and the instruction set of </a:t>
            </a:r>
            <a:r>
              <a:rPr sz="1500" spc="-9" dirty="0">
                <a:latin typeface="Arial"/>
                <a:cs typeface="Arial"/>
              </a:rPr>
              <a:t>the  </a:t>
            </a:r>
            <a:r>
              <a:rPr sz="1500" spc="-4" dirty="0">
                <a:latin typeface="Arial"/>
                <a:cs typeface="Arial"/>
              </a:rPr>
              <a:t>SPE's (i.e. gaming/media and scientific</a:t>
            </a:r>
            <a:r>
              <a:rPr sz="1500" spc="40" dirty="0">
                <a:latin typeface="Arial"/>
                <a:cs typeface="Arial"/>
              </a:rPr>
              <a:t> </a:t>
            </a:r>
            <a:r>
              <a:rPr sz="1500" spc="-4" dirty="0">
                <a:latin typeface="Arial"/>
                <a:cs typeface="Arial"/>
              </a:rPr>
              <a:t>applications)</a:t>
            </a:r>
            <a:endParaRPr sz="1500">
              <a:latin typeface="Arial"/>
              <a:cs typeface="Arial"/>
            </a:endParaRPr>
          </a:p>
          <a:p>
            <a:pPr marL="688947" lvl="1" indent="-258142">
              <a:spcBef>
                <a:spcPts val="49"/>
              </a:spcBef>
              <a:buSzPct val="78571"/>
              <a:buChar char="–"/>
              <a:tabLst>
                <a:tab pos="689517" algn="l"/>
              </a:tabLst>
            </a:pPr>
            <a:r>
              <a:rPr sz="1500" spc="-9" dirty="0">
                <a:latin typeface="Arial"/>
                <a:cs typeface="Arial"/>
              </a:rPr>
              <a:t>High-bandwidth on-chip </a:t>
            </a:r>
            <a:r>
              <a:rPr sz="1500" spc="-4" dirty="0">
                <a:latin typeface="Arial"/>
                <a:cs typeface="Arial"/>
              </a:rPr>
              <a:t>element </a:t>
            </a:r>
            <a:r>
              <a:rPr sz="1500" spc="-9" dirty="0">
                <a:latin typeface="Arial"/>
                <a:cs typeface="Arial"/>
              </a:rPr>
              <a:t>interconnection </a:t>
            </a:r>
            <a:r>
              <a:rPr sz="1500" spc="-4" dirty="0">
                <a:latin typeface="Arial"/>
                <a:cs typeface="Arial"/>
              </a:rPr>
              <a:t>bus</a:t>
            </a:r>
            <a:r>
              <a:rPr sz="1500" spc="99" dirty="0">
                <a:latin typeface="Arial"/>
                <a:cs typeface="Arial"/>
              </a:rPr>
              <a:t> </a:t>
            </a:r>
            <a:r>
              <a:rPr sz="1500" spc="-9" dirty="0">
                <a:latin typeface="Arial"/>
                <a:cs typeface="Arial"/>
              </a:rPr>
              <a:t>(EIB),</a:t>
            </a:r>
            <a:endParaRPr sz="1500">
              <a:latin typeface="Arial"/>
              <a:cs typeface="Arial"/>
            </a:endParaRPr>
          </a:p>
          <a:p>
            <a:pPr marL="302020" indent="-290623">
              <a:spcBef>
                <a:spcPts val="72"/>
              </a:spcBef>
              <a:buClr>
                <a:srgbClr val="0E594D"/>
              </a:buClr>
              <a:buSzPct val="44444"/>
              <a:buFont typeface="Arial"/>
              <a:buChar char="●"/>
              <a:tabLst>
                <a:tab pos="302020" algn="l"/>
              </a:tabLst>
            </a:pPr>
            <a:r>
              <a:rPr sz="1500" spc="-4" dirty="0">
                <a:latin typeface="Arial"/>
                <a:cs typeface="Arial"/>
              </a:rPr>
              <a:t>PPE</a:t>
            </a:r>
            <a:endParaRPr sz="1500">
              <a:latin typeface="Arial"/>
              <a:cs typeface="Arial"/>
            </a:endParaRPr>
          </a:p>
          <a:p>
            <a:pPr marL="688947" lvl="1" indent="-258142">
              <a:spcBef>
                <a:spcPts val="63"/>
              </a:spcBef>
              <a:buSzPct val="78571"/>
              <a:buChar char="–"/>
              <a:tabLst>
                <a:tab pos="689517" algn="l"/>
              </a:tabLst>
            </a:pPr>
            <a:r>
              <a:rPr sz="1500" spc="-4" dirty="0">
                <a:latin typeface="Arial"/>
                <a:cs typeface="Arial"/>
              </a:rPr>
              <a:t>Main </a:t>
            </a:r>
            <a:r>
              <a:rPr sz="1500" spc="-9" dirty="0">
                <a:latin typeface="Arial"/>
                <a:cs typeface="Arial"/>
              </a:rPr>
              <a:t>control </a:t>
            </a:r>
            <a:r>
              <a:rPr sz="1500" spc="-4" dirty="0">
                <a:latin typeface="Arial"/>
                <a:cs typeface="Arial"/>
              </a:rPr>
              <a:t>unit for the entire</a:t>
            </a:r>
            <a:r>
              <a:rPr sz="1500" spc="-27" dirty="0">
                <a:latin typeface="Arial"/>
                <a:cs typeface="Arial"/>
              </a:rPr>
              <a:t> </a:t>
            </a:r>
            <a:r>
              <a:rPr sz="1500" spc="-9" dirty="0">
                <a:latin typeface="Arial"/>
                <a:cs typeface="Arial"/>
              </a:rPr>
              <a:t>Cell</a:t>
            </a:r>
            <a:endParaRPr sz="1500">
              <a:latin typeface="Arial"/>
              <a:cs typeface="Arial"/>
            </a:endParaRPr>
          </a:p>
          <a:p>
            <a:pPr marL="688947" lvl="1" indent="-258142">
              <a:spcBef>
                <a:spcPts val="45"/>
              </a:spcBef>
              <a:buSzPct val="78571"/>
              <a:buChar char="–"/>
              <a:tabLst>
                <a:tab pos="689517" algn="l"/>
              </a:tabLst>
            </a:pPr>
            <a:r>
              <a:rPr sz="1500" spc="-4" dirty="0">
                <a:latin typeface="Arial"/>
                <a:cs typeface="Arial"/>
              </a:rPr>
              <a:t>32KB L1 </a:t>
            </a:r>
            <a:r>
              <a:rPr sz="1500" spc="-9" dirty="0">
                <a:latin typeface="Arial"/>
                <a:cs typeface="Arial"/>
              </a:rPr>
              <a:t>instruction </a:t>
            </a:r>
            <a:r>
              <a:rPr sz="1500" spc="-4" dirty="0">
                <a:latin typeface="Arial"/>
                <a:cs typeface="Arial"/>
              </a:rPr>
              <a:t>and data</a:t>
            </a:r>
            <a:r>
              <a:rPr sz="1500" spc="-13" dirty="0">
                <a:latin typeface="Arial"/>
                <a:cs typeface="Arial"/>
              </a:rPr>
              <a:t> </a:t>
            </a:r>
            <a:r>
              <a:rPr sz="1500" spc="-9" dirty="0">
                <a:latin typeface="Arial"/>
                <a:cs typeface="Arial"/>
              </a:rPr>
              <a:t>caches</a:t>
            </a:r>
            <a:endParaRPr sz="1500">
              <a:latin typeface="Arial"/>
              <a:cs typeface="Arial"/>
            </a:endParaRPr>
          </a:p>
          <a:p>
            <a:pPr marL="688947" lvl="1" indent="-258142">
              <a:spcBef>
                <a:spcPts val="54"/>
              </a:spcBef>
              <a:buSzPct val="78571"/>
              <a:buChar char="–"/>
              <a:tabLst>
                <a:tab pos="689517" algn="l"/>
              </a:tabLst>
            </a:pPr>
            <a:r>
              <a:rPr sz="1500" spc="-9" dirty="0">
                <a:latin typeface="Arial"/>
                <a:cs typeface="Arial"/>
              </a:rPr>
              <a:t>512KB </a:t>
            </a:r>
            <a:r>
              <a:rPr sz="1500" spc="-4" dirty="0">
                <a:latin typeface="Arial"/>
                <a:cs typeface="Arial"/>
              </a:rPr>
              <a:t>L2 </a:t>
            </a:r>
            <a:r>
              <a:rPr sz="1500" spc="-9" dirty="0">
                <a:latin typeface="Arial"/>
                <a:cs typeface="Arial"/>
              </a:rPr>
              <a:t>unified</a:t>
            </a:r>
            <a:r>
              <a:rPr sz="1500" spc="-13" dirty="0">
                <a:latin typeface="Arial"/>
                <a:cs typeface="Arial"/>
              </a:rPr>
              <a:t> </a:t>
            </a:r>
            <a:r>
              <a:rPr sz="1500" spc="-9" dirty="0">
                <a:latin typeface="Arial"/>
                <a:cs typeface="Arial"/>
              </a:rPr>
              <a:t>cache</a:t>
            </a:r>
            <a:endParaRPr sz="1500">
              <a:latin typeface="Arial"/>
              <a:cs typeface="Arial"/>
            </a:endParaRPr>
          </a:p>
          <a:p>
            <a:pPr marL="688947" lvl="1" indent="-258142">
              <a:spcBef>
                <a:spcPts val="54"/>
              </a:spcBef>
              <a:buSzPct val="78571"/>
              <a:buChar char="–"/>
              <a:tabLst>
                <a:tab pos="689517" algn="l"/>
              </a:tabLst>
            </a:pPr>
            <a:r>
              <a:rPr sz="1500" spc="-4" dirty="0">
                <a:latin typeface="Arial"/>
                <a:cs typeface="Arial"/>
              </a:rPr>
              <a:t>Dual </a:t>
            </a:r>
            <a:r>
              <a:rPr sz="1500" spc="-9" dirty="0">
                <a:latin typeface="Arial"/>
                <a:cs typeface="Arial"/>
              </a:rPr>
              <a:t>threaded, </a:t>
            </a:r>
            <a:r>
              <a:rPr sz="1500" spc="-4" dirty="0">
                <a:latin typeface="Arial"/>
                <a:cs typeface="Arial"/>
              </a:rPr>
              <a:t>static dual</a:t>
            </a:r>
            <a:r>
              <a:rPr sz="1500" spc="-40" dirty="0">
                <a:latin typeface="Arial"/>
                <a:cs typeface="Arial"/>
              </a:rPr>
              <a:t> </a:t>
            </a:r>
            <a:r>
              <a:rPr sz="1500" spc="-9" dirty="0">
                <a:latin typeface="Arial"/>
                <a:cs typeface="Arial"/>
              </a:rPr>
              <a:t>issue</a:t>
            </a:r>
            <a:endParaRPr sz="1500">
              <a:latin typeface="Arial"/>
              <a:cs typeface="Arial"/>
            </a:endParaRPr>
          </a:p>
          <a:p>
            <a:pPr marL="688947" lvl="1" indent="-258142">
              <a:spcBef>
                <a:spcPts val="45"/>
              </a:spcBef>
              <a:buSzPct val="78571"/>
              <a:buChar char="–"/>
              <a:tabLst>
                <a:tab pos="689517" algn="l"/>
              </a:tabLst>
            </a:pPr>
            <a:r>
              <a:rPr sz="1500" spc="-9" dirty="0">
                <a:latin typeface="Arial"/>
                <a:cs typeface="Arial"/>
              </a:rPr>
              <a:t>Composed </a:t>
            </a:r>
            <a:r>
              <a:rPr sz="1500" spc="-4" dirty="0">
                <a:latin typeface="Arial"/>
                <a:cs typeface="Arial"/>
              </a:rPr>
              <a:t>of three main</a:t>
            </a:r>
            <a:r>
              <a:rPr sz="1500" spc="-31" dirty="0">
                <a:latin typeface="Arial"/>
                <a:cs typeface="Arial"/>
              </a:rPr>
              <a:t> </a:t>
            </a:r>
            <a:r>
              <a:rPr sz="1500" spc="-9" dirty="0">
                <a:latin typeface="Arial"/>
                <a:cs typeface="Arial"/>
              </a:rPr>
              <a:t>units</a:t>
            </a:r>
            <a:endParaRPr sz="1500">
              <a:latin typeface="Arial"/>
              <a:cs typeface="Arial"/>
            </a:endParaRPr>
          </a:p>
          <a:p>
            <a:pPr marL="1076445" lvl="2" indent="-193179">
              <a:spcBef>
                <a:spcPts val="54"/>
              </a:spcBef>
              <a:buSzPct val="42857"/>
              <a:buFont typeface="Arial"/>
              <a:buChar char="●"/>
              <a:tabLst>
                <a:tab pos="1077015" algn="l"/>
              </a:tabLst>
            </a:pPr>
            <a:r>
              <a:rPr sz="1500" spc="-4" dirty="0">
                <a:latin typeface="Arial"/>
                <a:cs typeface="Arial"/>
              </a:rPr>
              <a:t>Instruction Unit</a:t>
            </a:r>
            <a:r>
              <a:rPr sz="1500" spc="-49" dirty="0">
                <a:latin typeface="Arial"/>
                <a:cs typeface="Arial"/>
              </a:rPr>
              <a:t> </a:t>
            </a:r>
            <a:r>
              <a:rPr sz="1500" spc="-4" dirty="0">
                <a:latin typeface="Arial"/>
                <a:cs typeface="Arial"/>
              </a:rPr>
              <a:t>(IU)</a:t>
            </a:r>
            <a:endParaRPr sz="1500">
              <a:latin typeface="Arial"/>
              <a:cs typeface="Arial"/>
            </a:endParaRPr>
          </a:p>
          <a:p>
            <a:pPr marL="1464512" lvl="3" indent="-194319">
              <a:spcBef>
                <a:spcPts val="49"/>
              </a:spcBef>
              <a:buSzPct val="78571"/>
              <a:buChar char="–"/>
              <a:tabLst>
                <a:tab pos="1464512" algn="l"/>
              </a:tabLst>
            </a:pPr>
            <a:r>
              <a:rPr sz="1500" spc="-4" dirty="0">
                <a:latin typeface="Arial"/>
                <a:cs typeface="Arial"/>
              </a:rPr>
              <a:t>Fetch, </a:t>
            </a:r>
            <a:r>
              <a:rPr sz="1500" spc="-9" dirty="0">
                <a:latin typeface="Arial"/>
                <a:cs typeface="Arial"/>
              </a:rPr>
              <a:t>Decode, </a:t>
            </a:r>
            <a:r>
              <a:rPr sz="1500" spc="-4" dirty="0">
                <a:latin typeface="Arial"/>
                <a:cs typeface="Arial"/>
              </a:rPr>
              <a:t>Branch, Issue, and</a:t>
            </a:r>
            <a:r>
              <a:rPr sz="1500" spc="-18" dirty="0">
                <a:latin typeface="Arial"/>
                <a:cs typeface="Arial"/>
              </a:rPr>
              <a:t> </a:t>
            </a:r>
            <a:r>
              <a:rPr sz="1500" spc="-9" dirty="0">
                <a:latin typeface="Arial"/>
                <a:cs typeface="Arial"/>
              </a:rPr>
              <a:t>Completion</a:t>
            </a:r>
            <a:endParaRPr sz="1500">
              <a:latin typeface="Arial"/>
              <a:cs typeface="Arial"/>
            </a:endParaRPr>
          </a:p>
          <a:p>
            <a:pPr marL="1076445" lvl="2" indent="-193179">
              <a:spcBef>
                <a:spcPts val="54"/>
              </a:spcBef>
              <a:buSzPct val="42857"/>
              <a:buFont typeface="Arial"/>
              <a:buChar char="●"/>
              <a:tabLst>
                <a:tab pos="1077015" algn="l"/>
              </a:tabLst>
            </a:pPr>
            <a:r>
              <a:rPr sz="1500" spc="-4" dirty="0">
                <a:latin typeface="Arial"/>
                <a:cs typeface="Arial"/>
              </a:rPr>
              <a:t>Fixed-Point Execution</a:t>
            </a:r>
            <a:r>
              <a:rPr sz="1500" spc="-18" dirty="0">
                <a:latin typeface="Arial"/>
                <a:cs typeface="Arial"/>
              </a:rPr>
              <a:t> </a:t>
            </a:r>
            <a:r>
              <a:rPr sz="1500" spc="-4" dirty="0">
                <a:latin typeface="Arial"/>
                <a:cs typeface="Arial"/>
              </a:rPr>
              <a:t>Unit</a:t>
            </a:r>
            <a:endParaRPr sz="1500">
              <a:latin typeface="Arial"/>
              <a:cs typeface="Arial"/>
            </a:endParaRPr>
          </a:p>
          <a:p>
            <a:pPr marL="1464512" lvl="3" indent="-194319">
              <a:spcBef>
                <a:spcPts val="54"/>
              </a:spcBef>
              <a:buSzPct val="78571"/>
              <a:buChar char="–"/>
              <a:tabLst>
                <a:tab pos="1464512" algn="l"/>
              </a:tabLst>
            </a:pPr>
            <a:r>
              <a:rPr sz="1500" spc="-9" dirty="0">
                <a:latin typeface="Arial"/>
                <a:cs typeface="Arial"/>
              </a:rPr>
              <a:t>Fixed-Point instructions </a:t>
            </a:r>
            <a:r>
              <a:rPr sz="1500" spc="-4" dirty="0">
                <a:latin typeface="Arial"/>
                <a:cs typeface="Arial"/>
              </a:rPr>
              <a:t>and </a:t>
            </a:r>
            <a:r>
              <a:rPr sz="1500" spc="-9" dirty="0">
                <a:latin typeface="Arial"/>
                <a:cs typeface="Arial"/>
              </a:rPr>
              <a:t>load/store</a:t>
            </a:r>
            <a:r>
              <a:rPr sz="1500" spc="108" dirty="0">
                <a:latin typeface="Arial"/>
                <a:cs typeface="Arial"/>
              </a:rPr>
              <a:t> </a:t>
            </a:r>
            <a:r>
              <a:rPr sz="1500" spc="-9" dirty="0">
                <a:latin typeface="Arial"/>
                <a:cs typeface="Arial"/>
              </a:rPr>
              <a:t>instructions</a:t>
            </a:r>
            <a:endParaRPr sz="1500">
              <a:latin typeface="Arial"/>
              <a:cs typeface="Arial"/>
            </a:endParaRPr>
          </a:p>
          <a:p>
            <a:pPr marL="1076445" lvl="2" indent="-193179">
              <a:spcBef>
                <a:spcPts val="45"/>
              </a:spcBef>
              <a:buSzPct val="42857"/>
              <a:buFont typeface="Arial"/>
              <a:buChar char="●"/>
              <a:tabLst>
                <a:tab pos="1077015" algn="l"/>
              </a:tabLst>
            </a:pPr>
            <a:r>
              <a:rPr sz="1500" spc="-4" dirty="0">
                <a:latin typeface="Arial"/>
                <a:cs typeface="Arial"/>
              </a:rPr>
              <a:t>Vector Scalar</a:t>
            </a:r>
            <a:r>
              <a:rPr sz="1500" spc="-27" dirty="0">
                <a:latin typeface="Arial"/>
                <a:cs typeface="Arial"/>
              </a:rPr>
              <a:t> </a:t>
            </a:r>
            <a:r>
              <a:rPr sz="1500" spc="-4" dirty="0">
                <a:latin typeface="Arial"/>
                <a:cs typeface="Arial"/>
              </a:rPr>
              <a:t>Unit</a:t>
            </a:r>
            <a:endParaRPr sz="1500">
              <a:latin typeface="Arial"/>
              <a:cs typeface="Arial"/>
            </a:endParaRPr>
          </a:p>
          <a:p>
            <a:pPr marL="1464512" lvl="3" indent="-194319">
              <a:spcBef>
                <a:spcPts val="54"/>
              </a:spcBef>
              <a:buSzPct val="78571"/>
              <a:buChar char="–"/>
              <a:tabLst>
                <a:tab pos="1464512" algn="l"/>
              </a:tabLst>
            </a:pPr>
            <a:r>
              <a:rPr sz="1500" spc="-9" dirty="0">
                <a:latin typeface="Arial"/>
                <a:cs typeface="Arial"/>
              </a:rPr>
              <a:t>Vector </a:t>
            </a:r>
            <a:r>
              <a:rPr sz="1500" spc="-4" dirty="0">
                <a:latin typeface="Arial"/>
                <a:cs typeface="Arial"/>
              </a:rPr>
              <a:t>and </a:t>
            </a:r>
            <a:r>
              <a:rPr sz="1500" spc="-9" dirty="0">
                <a:latin typeface="Arial"/>
                <a:cs typeface="Arial"/>
              </a:rPr>
              <a:t>floating </a:t>
            </a:r>
            <a:r>
              <a:rPr sz="1500" spc="-4" dirty="0">
                <a:latin typeface="Arial"/>
                <a:cs typeface="Arial"/>
              </a:rPr>
              <a:t>point</a:t>
            </a:r>
            <a:r>
              <a:rPr sz="1500" spc="22" dirty="0">
                <a:latin typeface="Arial"/>
                <a:cs typeface="Arial"/>
              </a:rPr>
              <a:t> </a:t>
            </a:r>
            <a:r>
              <a:rPr sz="1500" spc="-9" dirty="0">
                <a:latin typeface="Arial"/>
                <a:cs typeface="Arial"/>
              </a:rPr>
              <a:t>instructions</a:t>
            </a:r>
            <a:endParaRPr sz="1500">
              <a:latin typeface="Arial"/>
              <a:cs typeface="Arial"/>
            </a:endParaRPr>
          </a:p>
        </p:txBody>
      </p:sp>
      <p:sp>
        <p:nvSpPr>
          <p:cNvPr id="4" name="object 4"/>
          <p:cNvSpPr/>
          <p:nvPr/>
        </p:nvSpPr>
        <p:spPr>
          <a:xfrm>
            <a:off x="7056119" y="5993354"/>
            <a:ext cx="844435" cy="6454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87158" y="1143000"/>
            <a:ext cx="3128241" cy="55626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dirty="0" smtClean="0"/>
              <a:t/>
            </a:r>
            <a:br>
              <a:rPr lang="en-US" dirty="0" smtClean="0"/>
            </a:br>
            <a:r>
              <a:rPr lang="en-US" dirty="0" smtClean="0"/>
              <a:t>Cell Architecture: Synergistic Processing</a:t>
            </a:r>
            <a:r>
              <a:rPr lang="en-US" b="0" dirty="0" smtClean="0"/>
              <a:t/>
            </a:r>
            <a:br>
              <a:rPr lang="en-US" b="0" dirty="0" smtClean="0"/>
            </a:br>
            <a:r>
              <a:rPr lang="en-US" dirty="0" smtClean="0"/>
              <a:t>Element</a:t>
            </a:r>
            <a:r>
              <a:rPr lang="en-US" b="0" dirty="0" smtClean="0"/>
              <a:t/>
            </a:r>
            <a:br>
              <a:rPr lang="en-US" b="0" dirty="0" smtClean="0"/>
            </a:br>
            <a:endParaRPr lang="en-US" dirty="0"/>
          </a:p>
        </p:txBody>
      </p:sp>
      <p:sp>
        <p:nvSpPr>
          <p:cNvPr id="3" name="Content Placeholder 2"/>
          <p:cNvSpPr>
            <a:spLocks noGrp="1"/>
          </p:cNvSpPr>
          <p:nvPr>
            <p:ph idx="1"/>
          </p:nvPr>
        </p:nvSpPr>
        <p:spPr>
          <a:xfrm>
            <a:off x="457200" y="1036638"/>
            <a:ext cx="5410200" cy="4906962"/>
          </a:xfrm>
        </p:spPr>
        <p:txBody>
          <a:bodyPr/>
          <a:lstStyle/>
          <a:p>
            <a:r>
              <a:rPr lang="en-US" sz="1400" dirty="0" smtClean="0"/>
              <a:t>Synergistic Processing Element (SPE)</a:t>
            </a:r>
          </a:p>
          <a:p>
            <a:r>
              <a:rPr lang="en-US" sz="1400" dirty="0" smtClean="0"/>
              <a:t>SIMD instruction set architecture, optimized for power and  performance of computational-intensive applications</a:t>
            </a:r>
          </a:p>
          <a:p>
            <a:r>
              <a:rPr lang="en-US" sz="1400" dirty="0" smtClean="0"/>
              <a:t>Local store memory for instructions and data</a:t>
            </a:r>
          </a:p>
          <a:p>
            <a:pPr>
              <a:buNone/>
            </a:pPr>
            <a:r>
              <a:rPr lang="en-US" sz="1400" dirty="0" smtClean="0"/>
              <a:t>	    ● Additional level of memory hierarchy</a:t>
            </a:r>
          </a:p>
          <a:p>
            <a:pPr>
              <a:buNone/>
            </a:pPr>
            <a:r>
              <a:rPr lang="en-US" sz="1400" dirty="0" smtClean="0"/>
              <a:t>	    ● Largest component of SPE</a:t>
            </a:r>
          </a:p>
          <a:p>
            <a:pPr>
              <a:buNone/>
            </a:pPr>
            <a:r>
              <a:rPr lang="en-US" sz="1400" dirty="0" smtClean="0"/>
              <a:t>	    ● Single-port SRAM, capable of reading and writing through both narrow 128-bit and wide 128-byte ports</a:t>
            </a:r>
          </a:p>
          <a:p>
            <a:r>
              <a:rPr lang="en-US" sz="1400" dirty="0" smtClean="0"/>
              <a:t>Data and instructions transferred between local store and system  memory by asynchronous DMA commands, controlled by memory flow controlled on SPE</a:t>
            </a:r>
          </a:p>
          <a:p>
            <a:pPr>
              <a:buNone/>
            </a:pPr>
            <a:r>
              <a:rPr lang="en-US" sz="1400" dirty="0" smtClean="0"/>
              <a:t>	 ● Support for 16 simultaneous DMA commands</a:t>
            </a:r>
          </a:p>
          <a:p>
            <a:r>
              <a:rPr lang="en-US" sz="1400" dirty="0" smtClean="0"/>
              <a:t>Programmable DMA options</a:t>
            </a:r>
          </a:p>
          <a:p>
            <a:pPr>
              <a:buNone/>
            </a:pPr>
            <a:r>
              <a:rPr lang="en-US" sz="1400" dirty="0" smtClean="0"/>
              <a:t>	   ● SPE instructions insert DMA commands into queues</a:t>
            </a:r>
          </a:p>
          <a:p>
            <a:pPr>
              <a:buNone/>
            </a:pPr>
            <a:r>
              <a:rPr lang="en-US" sz="1400" dirty="0" smtClean="0"/>
              <a:t>          ● Pool DMA commands into a single “DMA list” command</a:t>
            </a:r>
          </a:p>
          <a:p>
            <a:pPr>
              <a:buNone/>
            </a:pPr>
            <a:r>
              <a:rPr lang="en-US" sz="1400" dirty="0" smtClean="0"/>
              <a:t>          </a:t>
            </a:r>
            <a:r>
              <a:rPr lang="en-US" sz="1200" dirty="0" smtClean="0"/>
              <a:t>● Insert commands in DMA queue from other SPE processors</a:t>
            </a:r>
          </a:p>
          <a:p>
            <a:r>
              <a:rPr lang="en-US" sz="1400" dirty="0" smtClean="0"/>
              <a:t>128 entry unified register file for improved memory bandwidth, and optimum power efficiency and performance</a:t>
            </a:r>
          </a:p>
          <a:p>
            <a:r>
              <a:rPr lang="en-US" sz="1400" dirty="0" smtClean="0"/>
              <a:t>Dynamically configurable to provide support for content protection and privacy</a:t>
            </a:r>
            <a:endParaRPr lang="en-US" sz="1400" dirty="0"/>
          </a:p>
        </p:txBody>
      </p:sp>
      <p:grpSp>
        <p:nvGrpSpPr>
          <p:cNvPr id="4" name="Group 3"/>
          <p:cNvGrpSpPr/>
          <p:nvPr/>
        </p:nvGrpSpPr>
        <p:grpSpPr>
          <a:xfrm>
            <a:off x="5562601" y="1828800"/>
            <a:ext cx="3581400" cy="2590800"/>
            <a:chOff x="5185756" y="2917339"/>
            <a:chExt cx="3740727" cy="2420471"/>
          </a:xfrm>
        </p:grpSpPr>
        <p:sp>
          <p:nvSpPr>
            <p:cNvPr id="5" name="object 3"/>
            <p:cNvSpPr/>
            <p:nvPr/>
          </p:nvSpPr>
          <p:spPr>
            <a:xfrm>
              <a:off x="5185756" y="2935156"/>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6" name="object 4"/>
            <p:cNvSpPr/>
            <p:nvPr/>
          </p:nvSpPr>
          <p:spPr>
            <a:xfrm>
              <a:off x="5185756" y="2942552"/>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7" name="object 5"/>
            <p:cNvSpPr/>
            <p:nvPr/>
          </p:nvSpPr>
          <p:spPr>
            <a:xfrm>
              <a:off x="5185756" y="2957344"/>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8" name="object 6"/>
            <p:cNvSpPr/>
            <p:nvPr/>
          </p:nvSpPr>
          <p:spPr>
            <a:xfrm>
              <a:off x="5185756" y="2964404"/>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9" name="object 7"/>
            <p:cNvSpPr/>
            <p:nvPr/>
          </p:nvSpPr>
          <p:spPr>
            <a:xfrm>
              <a:off x="5185756" y="297146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0" name="object 8"/>
            <p:cNvSpPr/>
            <p:nvPr/>
          </p:nvSpPr>
          <p:spPr>
            <a:xfrm>
              <a:off x="5185756" y="2986255"/>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1" name="object 9"/>
            <p:cNvSpPr/>
            <p:nvPr/>
          </p:nvSpPr>
          <p:spPr>
            <a:xfrm>
              <a:off x="5185756" y="299365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2" name="object 10"/>
            <p:cNvSpPr/>
            <p:nvPr/>
          </p:nvSpPr>
          <p:spPr>
            <a:xfrm>
              <a:off x="5185756" y="300104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13" name="object 11"/>
            <p:cNvSpPr/>
            <p:nvPr/>
          </p:nvSpPr>
          <p:spPr>
            <a:xfrm>
              <a:off x="5185756" y="3015167"/>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14" name="object 12"/>
            <p:cNvSpPr/>
            <p:nvPr/>
          </p:nvSpPr>
          <p:spPr>
            <a:xfrm>
              <a:off x="5185756" y="302256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5" name="object 13"/>
            <p:cNvSpPr/>
            <p:nvPr/>
          </p:nvSpPr>
          <p:spPr>
            <a:xfrm>
              <a:off x="5185756" y="302995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6" name="object 14"/>
            <p:cNvSpPr/>
            <p:nvPr/>
          </p:nvSpPr>
          <p:spPr>
            <a:xfrm>
              <a:off x="5185756" y="303735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7" name="object 15"/>
            <p:cNvSpPr/>
            <p:nvPr/>
          </p:nvSpPr>
          <p:spPr>
            <a:xfrm>
              <a:off x="5185756" y="3044749"/>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8" name="object 16"/>
            <p:cNvSpPr/>
            <p:nvPr/>
          </p:nvSpPr>
          <p:spPr>
            <a:xfrm>
              <a:off x="5185756" y="3052145"/>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19" name="object 17"/>
            <p:cNvSpPr/>
            <p:nvPr/>
          </p:nvSpPr>
          <p:spPr>
            <a:xfrm>
              <a:off x="5185756" y="306626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20" name="object 18"/>
            <p:cNvSpPr/>
            <p:nvPr/>
          </p:nvSpPr>
          <p:spPr>
            <a:xfrm>
              <a:off x="5185756" y="3073661"/>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21" name="object 19"/>
            <p:cNvSpPr/>
            <p:nvPr/>
          </p:nvSpPr>
          <p:spPr>
            <a:xfrm>
              <a:off x="5185756" y="3081057"/>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22" name="object 20"/>
            <p:cNvSpPr/>
            <p:nvPr/>
          </p:nvSpPr>
          <p:spPr>
            <a:xfrm>
              <a:off x="5185756" y="3095848"/>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23" name="object 21"/>
            <p:cNvSpPr/>
            <p:nvPr/>
          </p:nvSpPr>
          <p:spPr>
            <a:xfrm>
              <a:off x="5185756" y="3102908"/>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24" name="object 22"/>
            <p:cNvSpPr/>
            <p:nvPr/>
          </p:nvSpPr>
          <p:spPr>
            <a:xfrm>
              <a:off x="5185756" y="3109968"/>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25" name="object 23"/>
            <p:cNvSpPr/>
            <p:nvPr/>
          </p:nvSpPr>
          <p:spPr>
            <a:xfrm>
              <a:off x="5185756" y="3124760"/>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26" name="object 24"/>
            <p:cNvSpPr/>
            <p:nvPr/>
          </p:nvSpPr>
          <p:spPr>
            <a:xfrm>
              <a:off x="5185756" y="3132156"/>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27" name="object 25"/>
            <p:cNvSpPr/>
            <p:nvPr/>
          </p:nvSpPr>
          <p:spPr>
            <a:xfrm>
              <a:off x="5185756" y="3139552"/>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28" name="object 26"/>
            <p:cNvSpPr/>
            <p:nvPr/>
          </p:nvSpPr>
          <p:spPr>
            <a:xfrm>
              <a:off x="5185756" y="3146611"/>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29" name="object 27"/>
            <p:cNvSpPr/>
            <p:nvPr/>
          </p:nvSpPr>
          <p:spPr>
            <a:xfrm>
              <a:off x="5185756" y="315367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30" name="object 28"/>
            <p:cNvSpPr/>
            <p:nvPr/>
          </p:nvSpPr>
          <p:spPr>
            <a:xfrm>
              <a:off x="5185756" y="3161066"/>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31" name="object 29"/>
            <p:cNvSpPr/>
            <p:nvPr/>
          </p:nvSpPr>
          <p:spPr>
            <a:xfrm>
              <a:off x="5185756" y="317585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32" name="object 30"/>
            <p:cNvSpPr/>
            <p:nvPr/>
          </p:nvSpPr>
          <p:spPr>
            <a:xfrm>
              <a:off x="5185756" y="3183255"/>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33" name="object 31"/>
            <p:cNvSpPr/>
            <p:nvPr/>
          </p:nvSpPr>
          <p:spPr>
            <a:xfrm>
              <a:off x="5185756" y="3190651"/>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34" name="object 32"/>
            <p:cNvSpPr/>
            <p:nvPr/>
          </p:nvSpPr>
          <p:spPr>
            <a:xfrm>
              <a:off x="5185756" y="3204769"/>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35" name="object 33"/>
            <p:cNvSpPr/>
            <p:nvPr/>
          </p:nvSpPr>
          <p:spPr>
            <a:xfrm>
              <a:off x="5185756" y="3212165"/>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36" name="object 34"/>
            <p:cNvSpPr/>
            <p:nvPr/>
          </p:nvSpPr>
          <p:spPr>
            <a:xfrm>
              <a:off x="5185756" y="3219561"/>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37" name="object 35"/>
            <p:cNvSpPr/>
            <p:nvPr/>
          </p:nvSpPr>
          <p:spPr>
            <a:xfrm>
              <a:off x="5185756" y="323435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38" name="object 36"/>
            <p:cNvSpPr/>
            <p:nvPr/>
          </p:nvSpPr>
          <p:spPr>
            <a:xfrm>
              <a:off x="5185756" y="3241414"/>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39" name="object 37"/>
            <p:cNvSpPr/>
            <p:nvPr/>
          </p:nvSpPr>
          <p:spPr>
            <a:xfrm>
              <a:off x="5185756" y="3248473"/>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40" name="object 38"/>
            <p:cNvSpPr/>
            <p:nvPr/>
          </p:nvSpPr>
          <p:spPr>
            <a:xfrm>
              <a:off x="5185756" y="3263264"/>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41" name="object 39"/>
            <p:cNvSpPr/>
            <p:nvPr/>
          </p:nvSpPr>
          <p:spPr>
            <a:xfrm>
              <a:off x="5185756" y="3270660"/>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42" name="object 40"/>
            <p:cNvSpPr/>
            <p:nvPr/>
          </p:nvSpPr>
          <p:spPr>
            <a:xfrm>
              <a:off x="5185756" y="3285453"/>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43" name="object 41"/>
            <p:cNvSpPr/>
            <p:nvPr/>
          </p:nvSpPr>
          <p:spPr>
            <a:xfrm>
              <a:off x="5185756" y="3292512"/>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44" name="object 42"/>
            <p:cNvSpPr/>
            <p:nvPr/>
          </p:nvSpPr>
          <p:spPr>
            <a:xfrm>
              <a:off x="5185756" y="3299572"/>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45" name="object 43"/>
            <p:cNvSpPr/>
            <p:nvPr/>
          </p:nvSpPr>
          <p:spPr>
            <a:xfrm>
              <a:off x="5185756" y="3314363"/>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46" name="object 44"/>
            <p:cNvSpPr/>
            <p:nvPr/>
          </p:nvSpPr>
          <p:spPr>
            <a:xfrm>
              <a:off x="5185756" y="332175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47" name="object 45"/>
            <p:cNvSpPr/>
            <p:nvPr/>
          </p:nvSpPr>
          <p:spPr>
            <a:xfrm>
              <a:off x="5185756" y="3329155"/>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48" name="object 46"/>
            <p:cNvSpPr/>
            <p:nvPr/>
          </p:nvSpPr>
          <p:spPr>
            <a:xfrm>
              <a:off x="5185756" y="3343275"/>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49" name="object 47"/>
            <p:cNvSpPr/>
            <p:nvPr/>
          </p:nvSpPr>
          <p:spPr>
            <a:xfrm>
              <a:off x="5185756" y="335067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50" name="object 48"/>
            <p:cNvSpPr/>
            <p:nvPr/>
          </p:nvSpPr>
          <p:spPr>
            <a:xfrm>
              <a:off x="5185756" y="3358067"/>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51" name="object 49"/>
            <p:cNvSpPr/>
            <p:nvPr/>
          </p:nvSpPr>
          <p:spPr>
            <a:xfrm>
              <a:off x="5185756" y="3372858"/>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52" name="object 50"/>
            <p:cNvSpPr/>
            <p:nvPr/>
          </p:nvSpPr>
          <p:spPr>
            <a:xfrm>
              <a:off x="5185756" y="3379917"/>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53" name="object 51"/>
            <p:cNvSpPr/>
            <p:nvPr/>
          </p:nvSpPr>
          <p:spPr>
            <a:xfrm>
              <a:off x="5185756" y="339437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54" name="object 52"/>
            <p:cNvSpPr/>
            <p:nvPr/>
          </p:nvSpPr>
          <p:spPr>
            <a:xfrm>
              <a:off x="5185756" y="3401770"/>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55" name="object 53"/>
            <p:cNvSpPr/>
            <p:nvPr/>
          </p:nvSpPr>
          <p:spPr>
            <a:xfrm>
              <a:off x="5185756" y="340916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56" name="object 54"/>
            <p:cNvSpPr/>
            <p:nvPr/>
          </p:nvSpPr>
          <p:spPr>
            <a:xfrm>
              <a:off x="5185756" y="342395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57" name="object 55"/>
            <p:cNvSpPr/>
            <p:nvPr/>
          </p:nvSpPr>
          <p:spPr>
            <a:xfrm>
              <a:off x="5185756" y="3431016"/>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58" name="object 56"/>
            <p:cNvSpPr/>
            <p:nvPr/>
          </p:nvSpPr>
          <p:spPr>
            <a:xfrm>
              <a:off x="5185756" y="343807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59" name="object 57"/>
            <p:cNvSpPr/>
            <p:nvPr/>
          </p:nvSpPr>
          <p:spPr>
            <a:xfrm>
              <a:off x="5185756" y="3452869"/>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60" name="object 58"/>
            <p:cNvSpPr/>
            <p:nvPr/>
          </p:nvSpPr>
          <p:spPr>
            <a:xfrm>
              <a:off x="5185756" y="346026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1" name="object 59"/>
            <p:cNvSpPr/>
            <p:nvPr/>
          </p:nvSpPr>
          <p:spPr>
            <a:xfrm>
              <a:off x="5185756" y="3467660"/>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62" name="object 60"/>
            <p:cNvSpPr/>
            <p:nvPr/>
          </p:nvSpPr>
          <p:spPr>
            <a:xfrm>
              <a:off x="5185756" y="348177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63" name="object 61"/>
            <p:cNvSpPr/>
            <p:nvPr/>
          </p:nvSpPr>
          <p:spPr>
            <a:xfrm>
              <a:off x="5185756" y="3489175"/>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4" name="object 62"/>
            <p:cNvSpPr/>
            <p:nvPr/>
          </p:nvSpPr>
          <p:spPr>
            <a:xfrm>
              <a:off x="5185756" y="3496571"/>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65" name="object 63"/>
            <p:cNvSpPr/>
            <p:nvPr/>
          </p:nvSpPr>
          <p:spPr>
            <a:xfrm>
              <a:off x="5185756" y="3503967"/>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66" name="object 64"/>
            <p:cNvSpPr/>
            <p:nvPr/>
          </p:nvSpPr>
          <p:spPr>
            <a:xfrm>
              <a:off x="5185756" y="351136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7" name="object 65"/>
            <p:cNvSpPr/>
            <p:nvPr/>
          </p:nvSpPr>
          <p:spPr>
            <a:xfrm>
              <a:off x="5185756" y="351875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68" name="object 66"/>
            <p:cNvSpPr/>
            <p:nvPr/>
          </p:nvSpPr>
          <p:spPr>
            <a:xfrm>
              <a:off x="5185756" y="3532878"/>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69" name="object 67"/>
            <p:cNvSpPr/>
            <p:nvPr/>
          </p:nvSpPr>
          <p:spPr>
            <a:xfrm>
              <a:off x="5185756" y="3540274"/>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70" name="object 68"/>
            <p:cNvSpPr/>
            <p:nvPr/>
          </p:nvSpPr>
          <p:spPr>
            <a:xfrm>
              <a:off x="5185756" y="3547669"/>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71" name="object 69"/>
            <p:cNvSpPr/>
            <p:nvPr/>
          </p:nvSpPr>
          <p:spPr>
            <a:xfrm>
              <a:off x="5185756" y="3562462"/>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72" name="object 70"/>
            <p:cNvSpPr/>
            <p:nvPr/>
          </p:nvSpPr>
          <p:spPr>
            <a:xfrm>
              <a:off x="5185756" y="3569522"/>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73" name="object 71"/>
            <p:cNvSpPr/>
            <p:nvPr/>
          </p:nvSpPr>
          <p:spPr>
            <a:xfrm>
              <a:off x="5185756" y="3576581"/>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74" name="object 72"/>
            <p:cNvSpPr/>
            <p:nvPr/>
          </p:nvSpPr>
          <p:spPr>
            <a:xfrm>
              <a:off x="5185756" y="3591372"/>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75" name="object 73"/>
            <p:cNvSpPr/>
            <p:nvPr/>
          </p:nvSpPr>
          <p:spPr>
            <a:xfrm>
              <a:off x="5185756" y="3598768"/>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76" name="object 74"/>
            <p:cNvSpPr/>
            <p:nvPr/>
          </p:nvSpPr>
          <p:spPr>
            <a:xfrm>
              <a:off x="5185756" y="360616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77" name="object 75"/>
            <p:cNvSpPr/>
            <p:nvPr/>
          </p:nvSpPr>
          <p:spPr>
            <a:xfrm>
              <a:off x="5185756" y="3613225"/>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78" name="object 76"/>
            <p:cNvSpPr/>
            <p:nvPr/>
          </p:nvSpPr>
          <p:spPr>
            <a:xfrm>
              <a:off x="5185756" y="362028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79" name="object 77"/>
            <p:cNvSpPr/>
            <p:nvPr/>
          </p:nvSpPr>
          <p:spPr>
            <a:xfrm>
              <a:off x="5185756" y="3627680"/>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80" name="object 78"/>
            <p:cNvSpPr/>
            <p:nvPr/>
          </p:nvSpPr>
          <p:spPr>
            <a:xfrm>
              <a:off x="5185756" y="3642471"/>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81" name="object 79"/>
            <p:cNvSpPr/>
            <p:nvPr/>
          </p:nvSpPr>
          <p:spPr>
            <a:xfrm>
              <a:off x="5185756" y="3649867"/>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82" name="object 80"/>
            <p:cNvSpPr/>
            <p:nvPr/>
          </p:nvSpPr>
          <p:spPr>
            <a:xfrm>
              <a:off x="5185756" y="3657263"/>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3" name="object 81"/>
            <p:cNvSpPr/>
            <p:nvPr/>
          </p:nvSpPr>
          <p:spPr>
            <a:xfrm>
              <a:off x="5185756" y="3671383"/>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4" name="object 82"/>
            <p:cNvSpPr/>
            <p:nvPr/>
          </p:nvSpPr>
          <p:spPr>
            <a:xfrm>
              <a:off x="5185756" y="3678779"/>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85" name="object 83"/>
            <p:cNvSpPr/>
            <p:nvPr/>
          </p:nvSpPr>
          <p:spPr>
            <a:xfrm>
              <a:off x="5185756" y="3686175"/>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86" name="object 84"/>
            <p:cNvSpPr/>
            <p:nvPr/>
          </p:nvSpPr>
          <p:spPr>
            <a:xfrm>
              <a:off x="5185756" y="370096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7" name="object 85"/>
            <p:cNvSpPr/>
            <p:nvPr/>
          </p:nvSpPr>
          <p:spPr>
            <a:xfrm>
              <a:off x="5185756" y="3708026"/>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88" name="object 86"/>
            <p:cNvSpPr/>
            <p:nvPr/>
          </p:nvSpPr>
          <p:spPr>
            <a:xfrm>
              <a:off x="5185756" y="3715085"/>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89" name="object 87"/>
            <p:cNvSpPr/>
            <p:nvPr/>
          </p:nvSpPr>
          <p:spPr>
            <a:xfrm>
              <a:off x="5185756" y="3729878"/>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90" name="object 88"/>
            <p:cNvSpPr/>
            <p:nvPr/>
          </p:nvSpPr>
          <p:spPr>
            <a:xfrm>
              <a:off x="5185756" y="373727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91" name="object 89"/>
            <p:cNvSpPr/>
            <p:nvPr/>
          </p:nvSpPr>
          <p:spPr>
            <a:xfrm>
              <a:off x="5185756" y="3751729"/>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92" name="object 90"/>
            <p:cNvSpPr/>
            <p:nvPr/>
          </p:nvSpPr>
          <p:spPr>
            <a:xfrm>
              <a:off x="5185756" y="3758788"/>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93" name="object 91"/>
            <p:cNvSpPr/>
            <p:nvPr/>
          </p:nvSpPr>
          <p:spPr>
            <a:xfrm>
              <a:off x="5185756" y="376618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94" name="object 92"/>
            <p:cNvSpPr/>
            <p:nvPr/>
          </p:nvSpPr>
          <p:spPr>
            <a:xfrm>
              <a:off x="5185756" y="3780977"/>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95" name="object 93"/>
            <p:cNvSpPr/>
            <p:nvPr/>
          </p:nvSpPr>
          <p:spPr>
            <a:xfrm>
              <a:off x="5185756" y="3788373"/>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96" name="object 94"/>
            <p:cNvSpPr/>
            <p:nvPr/>
          </p:nvSpPr>
          <p:spPr>
            <a:xfrm>
              <a:off x="5185756" y="3795769"/>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97" name="object 95"/>
            <p:cNvSpPr/>
            <p:nvPr/>
          </p:nvSpPr>
          <p:spPr>
            <a:xfrm>
              <a:off x="5185756" y="3809887"/>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98" name="object 96"/>
            <p:cNvSpPr/>
            <p:nvPr/>
          </p:nvSpPr>
          <p:spPr>
            <a:xfrm>
              <a:off x="5185756" y="381728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99" name="object 97"/>
            <p:cNvSpPr/>
            <p:nvPr/>
          </p:nvSpPr>
          <p:spPr>
            <a:xfrm>
              <a:off x="5185756" y="382467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00" name="object 98"/>
            <p:cNvSpPr/>
            <p:nvPr/>
          </p:nvSpPr>
          <p:spPr>
            <a:xfrm>
              <a:off x="5185756" y="3839471"/>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101" name="object 99"/>
            <p:cNvSpPr/>
            <p:nvPr/>
          </p:nvSpPr>
          <p:spPr>
            <a:xfrm>
              <a:off x="5185756" y="3846531"/>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102" name="object 100"/>
            <p:cNvSpPr/>
            <p:nvPr/>
          </p:nvSpPr>
          <p:spPr>
            <a:xfrm>
              <a:off x="5185756" y="3860986"/>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03" name="object 101"/>
            <p:cNvSpPr/>
            <p:nvPr/>
          </p:nvSpPr>
          <p:spPr>
            <a:xfrm>
              <a:off x="5185756" y="3868382"/>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04" name="object 102"/>
            <p:cNvSpPr/>
            <p:nvPr/>
          </p:nvSpPr>
          <p:spPr>
            <a:xfrm>
              <a:off x="5185756" y="3875778"/>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05" name="object 103"/>
            <p:cNvSpPr/>
            <p:nvPr/>
          </p:nvSpPr>
          <p:spPr>
            <a:xfrm>
              <a:off x="5185756" y="3890570"/>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106" name="object 104"/>
            <p:cNvSpPr/>
            <p:nvPr/>
          </p:nvSpPr>
          <p:spPr>
            <a:xfrm>
              <a:off x="5185756" y="3897630"/>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107" name="object 105"/>
            <p:cNvSpPr/>
            <p:nvPr/>
          </p:nvSpPr>
          <p:spPr>
            <a:xfrm>
              <a:off x="5185756" y="3904690"/>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108" name="object 106"/>
            <p:cNvSpPr/>
            <p:nvPr/>
          </p:nvSpPr>
          <p:spPr>
            <a:xfrm>
              <a:off x="5185756" y="3919481"/>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09" name="object 107"/>
            <p:cNvSpPr/>
            <p:nvPr/>
          </p:nvSpPr>
          <p:spPr>
            <a:xfrm>
              <a:off x="5185756" y="2917339"/>
              <a:ext cx="3740727" cy="2179768"/>
            </a:xfrm>
            <a:prstGeom prst="rect">
              <a:avLst/>
            </a:prstGeom>
            <a:blipFill>
              <a:blip r:embed="rId2" cstate="print"/>
              <a:stretch>
                <a:fillRect/>
              </a:stretch>
            </a:blipFill>
          </p:spPr>
          <p:txBody>
            <a:bodyPr wrap="square" lIns="0" tIns="0" rIns="0" bIns="0" rtlCol="0"/>
            <a:lstStyle/>
            <a:p>
              <a:endParaRPr/>
            </a:p>
          </p:txBody>
        </p:sp>
        <p:sp>
          <p:nvSpPr>
            <p:cNvPr id="110" name="object 108"/>
            <p:cNvSpPr/>
            <p:nvPr/>
          </p:nvSpPr>
          <p:spPr>
            <a:xfrm>
              <a:off x="5309754" y="5243008"/>
              <a:ext cx="137160" cy="43703"/>
            </a:xfrm>
            <a:prstGeom prst="rect">
              <a:avLst/>
            </a:prstGeom>
            <a:blipFill>
              <a:blip r:embed="rId3" cstate="print"/>
              <a:stretch>
                <a:fillRect/>
              </a:stretch>
            </a:blipFill>
          </p:spPr>
          <p:txBody>
            <a:bodyPr wrap="square" lIns="0" tIns="0" rIns="0" bIns="0" rtlCol="0"/>
            <a:lstStyle/>
            <a:p>
              <a:endParaRPr/>
            </a:p>
          </p:txBody>
        </p:sp>
        <p:sp>
          <p:nvSpPr>
            <p:cNvPr id="111" name="object 109"/>
            <p:cNvSpPr/>
            <p:nvPr/>
          </p:nvSpPr>
          <p:spPr>
            <a:xfrm>
              <a:off x="5486400" y="5235612"/>
              <a:ext cx="424641" cy="80010"/>
            </a:xfrm>
            <a:prstGeom prst="rect">
              <a:avLst/>
            </a:prstGeom>
            <a:blipFill>
              <a:blip r:embed="rId4" cstate="print"/>
              <a:stretch>
                <a:fillRect/>
              </a:stretch>
            </a:blipFill>
          </p:spPr>
          <p:txBody>
            <a:bodyPr wrap="square" lIns="0" tIns="0" rIns="0" bIns="0" rtlCol="0"/>
            <a:lstStyle/>
            <a:p>
              <a:endParaRPr/>
            </a:p>
          </p:txBody>
        </p:sp>
        <p:sp>
          <p:nvSpPr>
            <p:cNvPr id="112" name="object 110"/>
            <p:cNvSpPr/>
            <p:nvPr/>
          </p:nvSpPr>
          <p:spPr>
            <a:xfrm>
              <a:off x="6074526" y="5228216"/>
              <a:ext cx="641465" cy="87406"/>
            </a:xfrm>
            <a:prstGeom prst="rect">
              <a:avLst/>
            </a:prstGeom>
            <a:blipFill>
              <a:blip r:embed="rId5" cstate="print"/>
              <a:stretch>
                <a:fillRect/>
              </a:stretch>
            </a:blipFill>
          </p:spPr>
          <p:txBody>
            <a:bodyPr wrap="square" lIns="0" tIns="0" rIns="0" bIns="0" rtlCol="0"/>
            <a:lstStyle/>
            <a:p>
              <a:endParaRPr/>
            </a:p>
          </p:txBody>
        </p:sp>
        <p:sp>
          <p:nvSpPr>
            <p:cNvPr id="113" name="object 111"/>
            <p:cNvSpPr/>
            <p:nvPr/>
          </p:nvSpPr>
          <p:spPr>
            <a:xfrm>
              <a:off x="6774872" y="5198633"/>
              <a:ext cx="352598" cy="116989"/>
            </a:xfrm>
            <a:prstGeom prst="rect">
              <a:avLst/>
            </a:prstGeom>
            <a:blipFill>
              <a:blip r:embed="rId6" cstate="print"/>
              <a:stretch>
                <a:fillRect/>
              </a:stretch>
            </a:blipFill>
          </p:spPr>
          <p:txBody>
            <a:bodyPr wrap="square" lIns="0" tIns="0" rIns="0" bIns="0" rtlCol="0"/>
            <a:lstStyle/>
            <a:p>
              <a:endParaRPr/>
            </a:p>
          </p:txBody>
        </p:sp>
        <p:sp>
          <p:nvSpPr>
            <p:cNvPr id="114" name="object 112"/>
            <p:cNvSpPr/>
            <p:nvPr/>
          </p:nvSpPr>
          <p:spPr>
            <a:xfrm>
              <a:off x="7166957" y="5235612"/>
              <a:ext cx="464127" cy="80010"/>
            </a:xfrm>
            <a:prstGeom prst="rect">
              <a:avLst/>
            </a:prstGeom>
            <a:blipFill>
              <a:blip r:embed="rId7" cstate="print"/>
              <a:stretch>
                <a:fillRect/>
              </a:stretch>
            </a:blipFill>
          </p:spPr>
          <p:txBody>
            <a:bodyPr wrap="square" lIns="0" tIns="0" rIns="0" bIns="0" rtlCol="0"/>
            <a:lstStyle/>
            <a:p>
              <a:endParaRPr/>
            </a:p>
          </p:txBody>
        </p:sp>
        <p:sp>
          <p:nvSpPr>
            <p:cNvPr id="115" name="object 113"/>
            <p:cNvSpPr/>
            <p:nvPr/>
          </p:nvSpPr>
          <p:spPr>
            <a:xfrm>
              <a:off x="7775171" y="5184514"/>
              <a:ext cx="843742" cy="153296"/>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5" name="Group 4"/>
          <p:cNvGrpSpPr/>
          <p:nvPr/>
        </p:nvGrpSpPr>
        <p:grpSpPr>
          <a:xfrm>
            <a:off x="762000" y="1447800"/>
            <a:ext cx="7620001" cy="3886200"/>
            <a:chOff x="5185756" y="2917339"/>
            <a:chExt cx="3740727" cy="2420471"/>
          </a:xfrm>
        </p:grpSpPr>
        <p:sp>
          <p:nvSpPr>
            <p:cNvPr id="6" name="object 3"/>
            <p:cNvSpPr/>
            <p:nvPr/>
          </p:nvSpPr>
          <p:spPr>
            <a:xfrm>
              <a:off x="5185756" y="2935156"/>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7" name="object 4"/>
            <p:cNvSpPr/>
            <p:nvPr/>
          </p:nvSpPr>
          <p:spPr>
            <a:xfrm>
              <a:off x="5185756" y="2942552"/>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8" name="object 5"/>
            <p:cNvSpPr/>
            <p:nvPr/>
          </p:nvSpPr>
          <p:spPr>
            <a:xfrm>
              <a:off x="5185756" y="2957344"/>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9" name="object 6"/>
            <p:cNvSpPr/>
            <p:nvPr/>
          </p:nvSpPr>
          <p:spPr>
            <a:xfrm>
              <a:off x="5185756" y="2964404"/>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10" name="object 7"/>
            <p:cNvSpPr/>
            <p:nvPr/>
          </p:nvSpPr>
          <p:spPr>
            <a:xfrm>
              <a:off x="5185756" y="297146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1" name="object 8"/>
            <p:cNvSpPr/>
            <p:nvPr/>
          </p:nvSpPr>
          <p:spPr>
            <a:xfrm>
              <a:off x="5185756" y="2986255"/>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2" name="object 9"/>
            <p:cNvSpPr/>
            <p:nvPr/>
          </p:nvSpPr>
          <p:spPr>
            <a:xfrm>
              <a:off x="5185756" y="299365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3" name="object 10"/>
            <p:cNvSpPr/>
            <p:nvPr/>
          </p:nvSpPr>
          <p:spPr>
            <a:xfrm>
              <a:off x="5185756" y="300104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14" name="object 11"/>
            <p:cNvSpPr/>
            <p:nvPr/>
          </p:nvSpPr>
          <p:spPr>
            <a:xfrm>
              <a:off x="5185756" y="3015167"/>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15" name="object 12"/>
            <p:cNvSpPr/>
            <p:nvPr/>
          </p:nvSpPr>
          <p:spPr>
            <a:xfrm>
              <a:off x="5185756" y="302256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6" name="object 13"/>
            <p:cNvSpPr/>
            <p:nvPr/>
          </p:nvSpPr>
          <p:spPr>
            <a:xfrm>
              <a:off x="5185756" y="302995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7" name="object 14"/>
            <p:cNvSpPr/>
            <p:nvPr/>
          </p:nvSpPr>
          <p:spPr>
            <a:xfrm>
              <a:off x="5185756" y="303735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8" name="object 15"/>
            <p:cNvSpPr/>
            <p:nvPr/>
          </p:nvSpPr>
          <p:spPr>
            <a:xfrm>
              <a:off x="5185756" y="3044749"/>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9" name="object 16"/>
            <p:cNvSpPr/>
            <p:nvPr/>
          </p:nvSpPr>
          <p:spPr>
            <a:xfrm>
              <a:off x="5185756" y="3052145"/>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20" name="object 17"/>
            <p:cNvSpPr/>
            <p:nvPr/>
          </p:nvSpPr>
          <p:spPr>
            <a:xfrm>
              <a:off x="5185756" y="306626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21" name="object 18"/>
            <p:cNvSpPr/>
            <p:nvPr/>
          </p:nvSpPr>
          <p:spPr>
            <a:xfrm>
              <a:off x="5185756" y="3073661"/>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22" name="object 19"/>
            <p:cNvSpPr/>
            <p:nvPr/>
          </p:nvSpPr>
          <p:spPr>
            <a:xfrm>
              <a:off x="5185756" y="3081057"/>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23" name="object 20"/>
            <p:cNvSpPr/>
            <p:nvPr/>
          </p:nvSpPr>
          <p:spPr>
            <a:xfrm>
              <a:off x="5185756" y="3095848"/>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24" name="object 21"/>
            <p:cNvSpPr/>
            <p:nvPr/>
          </p:nvSpPr>
          <p:spPr>
            <a:xfrm>
              <a:off x="5185756" y="3102908"/>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25" name="object 22"/>
            <p:cNvSpPr/>
            <p:nvPr/>
          </p:nvSpPr>
          <p:spPr>
            <a:xfrm>
              <a:off x="5185756" y="3109968"/>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26" name="object 23"/>
            <p:cNvSpPr/>
            <p:nvPr/>
          </p:nvSpPr>
          <p:spPr>
            <a:xfrm>
              <a:off x="5185756" y="3124760"/>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27" name="object 24"/>
            <p:cNvSpPr/>
            <p:nvPr/>
          </p:nvSpPr>
          <p:spPr>
            <a:xfrm>
              <a:off x="5185756" y="3132156"/>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28" name="object 25"/>
            <p:cNvSpPr/>
            <p:nvPr/>
          </p:nvSpPr>
          <p:spPr>
            <a:xfrm>
              <a:off x="5185756" y="3139552"/>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29" name="object 26"/>
            <p:cNvSpPr/>
            <p:nvPr/>
          </p:nvSpPr>
          <p:spPr>
            <a:xfrm>
              <a:off x="5185756" y="3146611"/>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30" name="object 27"/>
            <p:cNvSpPr/>
            <p:nvPr/>
          </p:nvSpPr>
          <p:spPr>
            <a:xfrm>
              <a:off x="5185756" y="315367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31" name="object 28"/>
            <p:cNvSpPr/>
            <p:nvPr/>
          </p:nvSpPr>
          <p:spPr>
            <a:xfrm>
              <a:off x="5185756" y="3161066"/>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32" name="object 29"/>
            <p:cNvSpPr/>
            <p:nvPr/>
          </p:nvSpPr>
          <p:spPr>
            <a:xfrm>
              <a:off x="5185756" y="317585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33" name="object 30"/>
            <p:cNvSpPr/>
            <p:nvPr/>
          </p:nvSpPr>
          <p:spPr>
            <a:xfrm>
              <a:off x="5185756" y="3183255"/>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34" name="object 31"/>
            <p:cNvSpPr/>
            <p:nvPr/>
          </p:nvSpPr>
          <p:spPr>
            <a:xfrm>
              <a:off x="5185756" y="3190651"/>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35" name="object 32"/>
            <p:cNvSpPr/>
            <p:nvPr/>
          </p:nvSpPr>
          <p:spPr>
            <a:xfrm>
              <a:off x="5185756" y="3204769"/>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36" name="object 33"/>
            <p:cNvSpPr/>
            <p:nvPr/>
          </p:nvSpPr>
          <p:spPr>
            <a:xfrm>
              <a:off x="5185756" y="3212165"/>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37" name="object 34"/>
            <p:cNvSpPr/>
            <p:nvPr/>
          </p:nvSpPr>
          <p:spPr>
            <a:xfrm>
              <a:off x="5185756" y="3219561"/>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38" name="object 35"/>
            <p:cNvSpPr/>
            <p:nvPr/>
          </p:nvSpPr>
          <p:spPr>
            <a:xfrm>
              <a:off x="5185756" y="323435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39" name="object 36"/>
            <p:cNvSpPr/>
            <p:nvPr/>
          </p:nvSpPr>
          <p:spPr>
            <a:xfrm>
              <a:off x="5185756" y="3241414"/>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40" name="object 37"/>
            <p:cNvSpPr/>
            <p:nvPr/>
          </p:nvSpPr>
          <p:spPr>
            <a:xfrm>
              <a:off x="5185756" y="3248473"/>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41" name="object 38"/>
            <p:cNvSpPr/>
            <p:nvPr/>
          </p:nvSpPr>
          <p:spPr>
            <a:xfrm>
              <a:off x="5185756" y="3263264"/>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42" name="object 39"/>
            <p:cNvSpPr/>
            <p:nvPr/>
          </p:nvSpPr>
          <p:spPr>
            <a:xfrm>
              <a:off x="5185756" y="3270660"/>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43" name="object 40"/>
            <p:cNvSpPr/>
            <p:nvPr/>
          </p:nvSpPr>
          <p:spPr>
            <a:xfrm>
              <a:off x="5185756" y="3285453"/>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44" name="object 41"/>
            <p:cNvSpPr/>
            <p:nvPr/>
          </p:nvSpPr>
          <p:spPr>
            <a:xfrm>
              <a:off x="5185756" y="3292512"/>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45" name="object 42"/>
            <p:cNvSpPr/>
            <p:nvPr/>
          </p:nvSpPr>
          <p:spPr>
            <a:xfrm>
              <a:off x="5185756" y="3299572"/>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46" name="object 43"/>
            <p:cNvSpPr/>
            <p:nvPr/>
          </p:nvSpPr>
          <p:spPr>
            <a:xfrm>
              <a:off x="5185756" y="3314363"/>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47" name="object 44"/>
            <p:cNvSpPr/>
            <p:nvPr/>
          </p:nvSpPr>
          <p:spPr>
            <a:xfrm>
              <a:off x="5185756" y="332175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48" name="object 45"/>
            <p:cNvSpPr/>
            <p:nvPr/>
          </p:nvSpPr>
          <p:spPr>
            <a:xfrm>
              <a:off x="5185756" y="3329155"/>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49" name="object 46"/>
            <p:cNvSpPr/>
            <p:nvPr/>
          </p:nvSpPr>
          <p:spPr>
            <a:xfrm>
              <a:off x="5185756" y="3343275"/>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50" name="object 47"/>
            <p:cNvSpPr/>
            <p:nvPr/>
          </p:nvSpPr>
          <p:spPr>
            <a:xfrm>
              <a:off x="5185756" y="3350671"/>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51" name="object 48"/>
            <p:cNvSpPr/>
            <p:nvPr/>
          </p:nvSpPr>
          <p:spPr>
            <a:xfrm>
              <a:off x="5185756" y="3358067"/>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52" name="object 49"/>
            <p:cNvSpPr/>
            <p:nvPr/>
          </p:nvSpPr>
          <p:spPr>
            <a:xfrm>
              <a:off x="5185756" y="3372858"/>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53" name="object 50"/>
            <p:cNvSpPr/>
            <p:nvPr/>
          </p:nvSpPr>
          <p:spPr>
            <a:xfrm>
              <a:off x="5185756" y="3379917"/>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54" name="object 51"/>
            <p:cNvSpPr/>
            <p:nvPr/>
          </p:nvSpPr>
          <p:spPr>
            <a:xfrm>
              <a:off x="5185756" y="339437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55" name="object 52"/>
            <p:cNvSpPr/>
            <p:nvPr/>
          </p:nvSpPr>
          <p:spPr>
            <a:xfrm>
              <a:off x="5185756" y="3401770"/>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56" name="object 53"/>
            <p:cNvSpPr/>
            <p:nvPr/>
          </p:nvSpPr>
          <p:spPr>
            <a:xfrm>
              <a:off x="5185756" y="340916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57" name="object 54"/>
            <p:cNvSpPr/>
            <p:nvPr/>
          </p:nvSpPr>
          <p:spPr>
            <a:xfrm>
              <a:off x="5185756" y="3423956"/>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58" name="object 55"/>
            <p:cNvSpPr/>
            <p:nvPr/>
          </p:nvSpPr>
          <p:spPr>
            <a:xfrm>
              <a:off x="5185756" y="3431016"/>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59" name="object 56"/>
            <p:cNvSpPr/>
            <p:nvPr/>
          </p:nvSpPr>
          <p:spPr>
            <a:xfrm>
              <a:off x="5185756" y="343807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60" name="object 57"/>
            <p:cNvSpPr/>
            <p:nvPr/>
          </p:nvSpPr>
          <p:spPr>
            <a:xfrm>
              <a:off x="5185756" y="3452869"/>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61" name="object 58"/>
            <p:cNvSpPr/>
            <p:nvPr/>
          </p:nvSpPr>
          <p:spPr>
            <a:xfrm>
              <a:off x="5185756" y="346026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2" name="object 59"/>
            <p:cNvSpPr/>
            <p:nvPr/>
          </p:nvSpPr>
          <p:spPr>
            <a:xfrm>
              <a:off x="5185756" y="3467660"/>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63" name="object 60"/>
            <p:cNvSpPr/>
            <p:nvPr/>
          </p:nvSpPr>
          <p:spPr>
            <a:xfrm>
              <a:off x="5185756" y="348177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64" name="object 61"/>
            <p:cNvSpPr/>
            <p:nvPr/>
          </p:nvSpPr>
          <p:spPr>
            <a:xfrm>
              <a:off x="5185756" y="3489175"/>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5" name="object 62"/>
            <p:cNvSpPr/>
            <p:nvPr/>
          </p:nvSpPr>
          <p:spPr>
            <a:xfrm>
              <a:off x="5185756" y="3496571"/>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66" name="object 63"/>
            <p:cNvSpPr/>
            <p:nvPr/>
          </p:nvSpPr>
          <p:spPr>
            <a:xfrm>
              <a:off x="5185756" y="3503967"/>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67" name="object 64"/>
            <p:cNvSpPr/>
            <p:nvPr/>
          </p:nvSpPr>
          <p:spPr>
            <a:xfrm>
              <a:off x="5185756" y="351136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68" name="object 65"/>
            <p:cNvSpPr/>
            <p:nvPr/>
          </p:nvSpPr>
          <p:spPr>
            <a:xfrm>
              <a:off x="5185756" y="3518759"/>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69" name="object 66"/>
            <p:cNvSpPr/>
            <p:nvPr/>
          </p:nvSpPr>
          <p:spPr>
            <a:xfrm>
              <a:off x="5185756" y="3532878"/>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70" name="object 67"/>
            <p:cNvSpPr/>
            <p:nvPr/>
          </p:nvSpPr>
          <p:spPr>
            <a:xfrm>
              <a:off x="5185756" y="3540274"/>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71" name="object 68"/>
            <p:cNvSpPr/>
            <p:nvPr/>
          </p:nvSpPr>
          <p:spPr>
            <a:xfrm>
              <a:off x="5185756" y="3547669"/>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72" name="object 69"/>
            <p:cNvSpPr/>
            <p:nvPr/>
          </p:nvSpPr>
          <p:spPr>
            <a:xfrm>
              <a:off x="5185756" y="3562462"/>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73" name="object 70"/>
            <p:cNvSpPr/>
            <p:nvPr/>
          </p:nvSpPr>
          <p:spPr>
            <a:xfrm>
              <a:off x="5185756" y="3569522"/>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74" name="object 71"/>
            <p:cNvSpPr/>
            <p:nvPr/>
          </p:nvSpPr>
          <p:spPr>
            <a:xfrm>
              <a:off x="5185756" y="3576581"/>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75" name="object 72"/>
            <p:cNvSpPr/>
            <p:nvPr/>
          </p:nvSpPr>
          <p:spPr>
            <a:xfrm>
              <a:off x="5185756" y="3591372"/>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76" name="object 73"/>
            <p:cNvSpPr/>
            <p:nvPr/>
          </p:nvSpPr>
          <p:spPr>
            <a:xfrm>
              <a:off x="5185756" y="3598768"/>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77" name="object 74"/>
            <p:cNvSpPr/>
            <p:nvPr/>
          </p:nvSpPr>
          <p:spPr>
            <a:xfrm>
              <a:off x="5185756" y="3606164"/>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78" name="object 75"/>
            <p:cNvSpPr/>
            <p:nvPr/>
          </p:nvSpPr>
          <p:spPr>
            <a:xfrm>
              <a:off x="5185756" y="3613225"/>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79" name="object 76"/>
            <p:cNvSpPr/>
            <p:nvPr/>
          </p:nvSpPr>
          <p:spPr>
            <a:xfrm>
              <a:off x="5185756" y="362028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80" name="object 77"/>
            <p:cNvSpPr/>
            <p:nvPr/>
          </p:nvSpPr>
          <p:spPr>
            <a:xfrm>
              <a:off x="5185756" y="3627680"/>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81" name="object 78"/>
            <p:cNvSpPr/>
            <p:nvPr/>
          </p:nvSpPr>
          <p:spPr>
            <a:xfrm>
              <a:off x="5185756" y="3642471"/>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82" name="object 79"/>
            <p:cNvSpPr/>
            <p:nvPr/>
          </p:nvSpPr>
          <p:spPr>
            <a:xfrm>
              <a:off x="5185756" y="3649867"/>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83" name="object 80"/>
            <p:cNvSpPr/>
            <p:nvPr/>
          </p:nvSpPr>
          <p:spPr>
            <a:xfrm>
              <a:off x="5185756" y="3657263"/>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4" name="object 81"/>
            <p:cNvSpPr/>
            <p:nvPr/>
          </p:nvSpPr>
          <p:spPr>
            <a:xfrm>
              <a:off x="5185756" y="3671383"/>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5" name="object 82"/>
            <p:cNvSpPr/>
            <p:nvPr/>
          </p:nvSpPr>
          <p:spPr>
            <a:xfrm>
              <a:off x="5185756" y="3678779"/>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86" name="object 83"/>
            <p:cNvSpPr/>
            <p:nvPr/>
          </p:nvSpPr>
          <p:spPr>
            <a:xfrm>
              <a:off x="5185756" y="3686175"/>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87" name="object 84"/>
            <p:cNvSpPr/>
            <p:nvPr/>
          </p:nvSpPr>
          <p:spPr>
            <a:xfrm>
              <a:off x="5185756" y="3700966"/>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88" name="object 85"/>
            <p:cNvSpPr/>
            <p:nvPr/>
          </p:nvSpPr>
          <p:spPr>
            <a:xfrm>
              <a:off x="5185756" y="3708026"/>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89" name="object 86"/>
            <p:cNvSpPr/>
            <p:nvPr/>
          </p:nvSpPr>
          <p:spPr>
            <a:xfrm>
              <a:off x="5185756" y="3715085"/>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90" name="object 87"/>
            <p:cNvSpPr/>
            <p:nvPr/>
          </p:nvSpPr>
          <p:spPr>
            <a:xfrm>
              <a:off x="5185756" y="3729878"/>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91" name="object 88"/>
            <p:cNvSpPr/>
            <p:nvPr/>
          </p:nvSpPr>
          <p:spPr>
            <a:xfrm>
              <a:off x="5185756" y="3737274"/>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92" name="object 89"/>
            <p:cNvSpPr/>
            <p:nvPr/>
          </p:nvSpPr>
          <p:spPr>
            <a:xfrm>
              <a:off x="5185756" y="3751729"/>
              <a:ext cx="12700" cy="0"/>
            </a:xfrm>
            <a:custGeom>
              <a:avLst/>
              <a:gdLst/>
              <a:ahLst/>
              <a:cxnLst/>
              <a:rect l="l" t="t" r="r" b="b"/>
              <a:pathLst>
                <a:path w="13970">
                  <a:moveTo>
                    <a:pt x="0" y="0"/>
                  </a:moveTo>
                  <a:lnTo>
                    <a:pt x="13716" y="0"/>
                  </a:lnTo>
                </a:path>
              </a:pathLst>
            </a:custGeom>
            <a:ln w="7620">
              <a:solidFill>
                <a:srgbClr val="E1E1E1"/>
              </a:solidFill>
            </a:ln>
          </p:spPr>
          <p:txBody>
            <a:bodyPr wrap="square" lIns="0" tIns="0" rIns="0" bIns="0" rtlCol="0"/>
            <a:lstStyle/>
            <a:p>
              <a:endParaRPr/>
            </a:p>
          </p:txBody>
        </p:sp>
        <p:sp>
          <p:nvSpPr>
            <p:cNvPr id="93" name="object 90"/>
            <p:cNvSpPr/>
            <p:nvPr/>
          </p:nvSpPr>
          <p:spPr>
            <a:xfrm>
              <a:off x="5185756" y="3758788"/>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94" name="object 91"/>
            <p:cNvSpPr/>
            <p:nvPr/>
          </p:nvSpPr>
          <p:spPr>
            <a:xfrm>
              <a:off x="5185756" y="3766184"/>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95" name="object 92"/>
            <p:cNvSpPr/>
            <p:nvPr/>
          </p:nvSpPr>
          <p:spPr>
            <a:xfrm>
              <a:off x="5185756" y="3780977"/>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96" name="object 93"/>
            <p:cNvSpPr/>
            <p:nvPr/>
          </p:nvSpPr>
          <p:spPr>
            <a:xfrm>
              <a:off x="5185756" y="3788373"/>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97" name="object 94"/>
            <p:cNvSpPr/>
            <p:nvPr/>
          </p:nvSpPr>
          <p:spPr>
            <a:xfrm>
              <a:off x="5185756" y="3795769"/>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98" name="object 95"/>
            <p:cNvSpPr/>
            <p:nvPr/>
          </p:nvSpPr>
          <p:spPr>
            <a:xfrm>
              <a:off x="5185756" y="3809887"/>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99" name="object 96"/>
            <p:cNvSpPr/>
            <p:nvPr/>
          </p:nvSpPr>
          <p:spPr>
            <a:xfrm>
              <a:off x="5185756" y="3817283"/>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00" name="object 97"/>
            <p:cNvSpPr/>
            <p:nvPr/>
          </p:nvSpPr>
          <p:spPr>
            <a:xfrm>
              <a:off x="5185756" y="3824679"/>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01" name="object 98"/>
            <p:cNvSpPr/>
            <p:nvPr/>
          </p:nvSpPr>
          <p:spPr>
            <a:xfrm>
              <a:off x="5185756" y="3839471"/>
              <a:ext cx="12700" cy="0"/>
            </a:xfrm>
            <a:custGeom>
              <a:avLst/>
              <a:gdLst/>
              <a:ahLst/>
              <a:cxnLst/>
              <a:rect l="l" t="t" r="r" b="b"/>
              <a:pathLst>
                <a:path w="13970">
                  <a:moveTo>
                    <a:pt x="0" y="0"/>
                  </a:moveTo>
                  <a:lnTo>
                    <a:pt x="13716" y="0"/>
                  </a:lnTo>
                </a:path>
              </a:pathLst>
            </a:custGeom>
            <a:ln w="8382">
              <a:solidFill>
                <a:srgbClr val="808080"/>
              </a:solidFill>
            </a:ln>
          </p:spPr>
          <p:txBody>
            <a:bodyPr wrap="square" lIns="0" tIns="0" rIns="0" bIns="0" rtlCol="0"/>
            <a:lstStyle/>
            <a:p>
              <a:endParaRPr/>
            </a:p>
          </p:txBody>
        </p:sp>
        <p:sp>
          <p:nvSpPr>
            <p:cNvPr id="102" name="object 99"/>
            <p:cNvSpPr/>
            <p:nvPr/>
          </p:nvSpPr>
          <p:spPr>
            <a:xfrm>
              <a:off x="5185756" y="3846531"/>
              <a:ext cx="12700" cy="0"/>
            </a:xfrm>
            <a:custGeom>
              <a:avLst/>
              <a:gdLst/>
              <a:ahLst/>
              <a:cxnLst/>
              <a:rect l="l" t="t" r="r" b="b"/>
              <a:pathLst>
                <a:path w="13970">
                  <a:moveTo>
                    <a:pt x="0" y="0"/>
                  </a:moveTo>
                  <a:lnTo>
                    <a:pt x="13716" y="0"/>
                  </a:lnTo>
                </a:path>
              </a:pathLst>
            </a:custGeom>
            <a:ln w="7620">
              <a:solidFill>
                <a:srgbClr val="7A7A7A"/>
              </a:solidFill>
            </a:ln>
          </p:spPr>
          <p:txBody>
            <a:bodyPr wrap="square" lIns="0" tIns="0" rIns="0" bIns="0" rtlCol="0"/>
            <a:lstStyle/>
            <a:p>
              <a:endParaRPr/>
            </a:p>
          </p:txBody>
        </p:sp>
        <p:sp>
          <p:nvSpPr>
            <p:cNvPr id="103" name="object 100"/>
            <p:cNvSpPr/>
            <p:nvPr/>
          </p:nvSpPr>
          <p:spPr>
            <a:xfrm>
              <a:off x="5185756" y="3860986"/>
              <a:ext cx="12700" cy="0"/>
            </a:xfrm>
            <a:custGeom>
              <a:avLst/>
              <a:gdLst/>
              <a:ahLst/>
              <a:cxnLst/>
              <a:rect l="l" t="t" r="r" b="b"/>
              <a:pathLst>
                <a:path w="13970">
                  <a:moveTo>
                    <a:pt x="0" y="0"/>
                  </a:moveTo>
                  <a:lnTo>
                    <a:pt x="13716" y="0"/>
                  </a:lnTo>
                </a:path>
              </a:pathLst>
            </a:custGeom>
            <a:ln w="8382">
              <a:solidFill>
                <a:srgbClr val="E1E1E1"/>
              </a:solidFill>
            </a:ln>
          </p:spPr>
          <p:txBody>
            <a:bodyPr wrap="square" lIns="0" tIns="0" rIns="0" bIns="0" rtlCol="0"/>
            <a:lstStyle/>
            <a:p>
              <a:endParaRPr/>
            </a:p>
          </p:txBody>
        </p:sp>
        <p:sp>
          <p:nvSpPr>
            <p:cNvPr id="104" name="object 101"/>
            <p:cNvSpPr/>
            <p:nvPr/>
          </p:nvSpPr>
          <p:spPr>
            <a:xfrm>
              <a:off x="5185756" y="3868382"/>
              <a:ext cx="12700" cy="0"/>
            </a:xfrm>
            <a:custGeom>
              <a:avLst/>
              <a:gdLst/>
              <a:ahLst/>
              <a:cxnLst/>
              <a:rect l="l" t="t" r="r" b="b"/>
              <a:pathLst>
                <a:path w="13970">
                  <a:moveTo>
                    <a:pt x="0" y="0"/>
                  </a:moveTo>
                  <a:lnTo>
                    <a:pt x="13716" y="0"/>
                  </a:lnTo>
                </a:path>
              </a:pathLst>
            </a:custGeom>
            <a:ln w="8382">
              <a:solidFill>
                <a:srgbClr val="7A7A7A"/>
              </a:solidFill>
            </a:ln>
          </p:spPr>
          <p:txBody>
            <a:bodyPr wrap="square" lIns="0" tIns="0" rIns="0" bIns="0" rtlCol="0"/>
            <a:lstStyle/>
            <a:p>
              <a:endParaRPr/>
            </a:p>
          </p:txBody>
        </p:sp>
        <p:sp>
          <p:nvSpPr>
            <p:cNvPr id="105" name="object 102"/>
            <p:cNvSpPr/>
            <p:nvPr/>
          </p:nvSpPr>
          <p:spPr>
            <a:xfrm>
              <a:off x="5185756" y="3875778"/>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06" name="object 103"/>
            <p:cNvSpPr/>
            <p:nvPr/>
          </p:nvSpPr>
          <p:spPr>
            <a:xfrm>
              <a:off x="5185756" y="3890570"/>
              <a:ext cx="12700" cy="0"/>
            </a:xfrm>
            <a:custGeom>
              <a:avLst/>
              <a:gdLst/>
              <a:ahLst/>
              <a:cxnLst/>
              <a:rect l="l" t="t" r="r" b="b"/>
              <a:pathLst>
                <a:path w="13970">
                  <a:moveTo>
                    <a:pt x="0" y="0"/>
                  </a:moveTo>
                  <a:lnTo>
                    <a:pt x="13716" y="0"/>
                  </a:lnTo>
                </a:path>
              </a:pathLst>
            </a:custGeom>
            <a:ln w="8382">
              <a:solidFill>
                <a:srgbClr val="BFBFBF"/>
              </a:solidFill>
            </a:ln>
          </p:spPr>
          <p:txBody>
            <a:bodyPr wrap="square" lIns="0" tIns="0" rIns="0" bIns="0" rtlCol="0"/>
            <a:lstStyle/>
            <a:p>
              <a:endParaRPr/>
            </a:p>
          </p:txBody>
        </p:sp>
        <p:sp>
          <p:nvSpPr>
            <p:cNvPr id="107" name="object 104"/>
            <p:cNvSpPr/>
            <p:nvPr/>
          </p:nvSpPr>
          <p:spPr>
            <a:xfrm>
              <a:off x="5185756" y="3897630"/>
              <a:ext cx="12700" cy="0"/>
            </a:xfrm>
            <a:custGeom>
              <a:avLst/>
              <a:gdLst/>
              <a:ahLst/>
              <a:cxnLst/>
              <a:rect l="l" t="t" r="r" b="b"/>
              <a:pathLst>
                <a:path w="13970">
                  <a:moveTo>
                    <a:pt x="0" y="0"/>
                  </a:moveTo>
                  <a:lnTo>
                    <a:pt x="13716" y="0"/>
                  </a:lnTo>
                </a:path>
              </a:pathLst>
            </a:custGeom>
            <a:ln w="7620">
              <a:solidFill>
                <a:srgbClr val="808080"/>
              </a:solidFill>
            </a:ln>
          </p:spPr>
          <p:txBody>
            <a:bodyPr wrap="square" lIns="0" tIns="0" rIns="0" bIns="0" rtlCol="0"/>
            <a:lstStyle/>
            <a:p>
              <a:endParaRPr/>
            </a:p>
          </p:txBody>
        </p:sp>
        <p:sp>
          <p:nvSpPr>
            <p:cNvPr id="108" name="object 105"/>
            <p:cNvSpPr/>
            <p:nvPr/>
          </p:nvSpPr>
          <p:spPr>
            <a:xfrm>
              <a:off x="5185756" y="3904690"/>
              <a:ext cx="12700" cy="0"/>
            </a:xfrm>
            <a:custGeom>
              <a:avLst/>
              <a:gdLst/>
              <a:ahLst/>
              <a:cxnLst/>
              <a:rect l="l" t="t" r="r" b="b"/>
              <a:pathLst>
                <a:path w="13970">
                  <a:moveTo>
                    <a:pt x="0" y="0"/>
                  </a:moveTo>
                  <a:lnTo>
                    <a:pt x="13716" y="0"/>
                  </a:lnTo>
                </a:path>
              </a:pathLst>
            </a:custGeom>
            <a:ln w="8382">
              <a:solidFill>
                <a:srgbClr val="BABABA"/>
              </a:solidFill>
            </a:ln>
          </p:spPr>
          <p:txBody>
            <a:bodyPr wrap="square" lIns="0" tIns="0" rIns="0" bIns="0" rtlCol="0"/>
            <a:lstStyle/>
            <a:p>
              <a:endParaRPr/>
            </a:p>
          </p:txBody>
        </p:sp>
        <p:sp>
          <p:nvSpPr>
            <p:cNvPr id="109" name="object 106"/>
            <p:cNvSpPr/>
            <p:nvPr/>
          </p:nvSpPr>
          <p:spPr>
            <a:xfrm>
              <a:off x="5185756" y="3919481"/>
              <a:ext cx="12700" cy="0"/>
            </a:xfrm>
            <a:custGeom>
              <a:avLst/>
              <a:gdLst/>
              <a:ahLst/>
              <a:cxnLst/>
              <a:rect l="l" t="t" r="r" b="b"/>
              <a:pathLst>
                <a:path w="13970">
                  <a:moveTo>
                    <a:pt x="0" y="0"/>
                  </a:moveTo>
                  <a:lnTo>
                    <a:pt x="13716" y="0"/>
                  </a:lnTo>
                </a:path>
              </a:pathLst>
            </a:custGeom>
            <a:ln w="8382">
              <a:solidFill>
                <a:srgbClr val="A2A2A2"/>
              </a:solidFill>
            </a:ln>
          </p:spPr>
          <p:txBody>
            <a:bodyPr wrap="square" lIns="0" tIns="0" rIns="0" bIns="0" rtlCol="0"/>
            <a:lstStyle/>
            <a:p>
              <a:endParaRPr/>
            </a:p>
          </p:txBody>
        </p:sp>
        <p:sp>
          <p:nvSpPr>
            <p:cNvPr id="110" name="object 107"/>
            <p:cNvSpPr/>
            <p:nvPr/>
          </p:nvSpPr>
          <p:spPr>
            <a:xfrm>
              <a:off x="5185756" y="2917339"/>
              <a:ext cx="3740727" cy="2179768"/>
            </a:xfrm>
            <a:prstGeom prst="rect">
              <a:avLst/>
            </a:prstGeom>
            <a:blipFill>
              <a:blip r:embed="rId2" cstate="print"/>
              <a:stretch>
                <a:fillRect/>
              </a:stretch>
            </a:blipFill>
          </p:spPr>
          <p:txBody>
            <a:bodyPr wrap="square" lIns="0" tIns="0" rIns="0" bIns="0" rtlCol="0"/>
            <a:lstStyle/>
            <a:p>
              <a:endParaRPr/>
            </a:p>
          </p:txBody>
        </p:sp>
        <p:sp>
          <p:nvSpPr>
            <p:cNvPr id="111" name="object 108"/>
            <p:cNvSpPr/>
            <p:nvPr/>
          </p:nvSpPr>
          <p:spPr>
            <a:xfrm>
              <a:off x="5309754" y="5243008"/>
              <a:ext cx="137160" cy="43703"/>
            </a:xfrm>
            <a:prstGeom prst="rect">
              <a:avLst/>
            </a:prstGeom>
            <a:blipFill>
              <a:blip r:embed="rId3" cstate="print"/>
              <a:stretch>
                <a:fillRect/>
              </a:stretch>
            </a:blipFill>
          </p:spPr>
          <p:txBody>
            <a:bodyPr wrap="square" lIns="0" tIns="0" rIns="0" bIns="0" rtlCol="0"/>
            <a:lstStyle/>
            <a:p>
              <a:endParaRPr/>
            </a:p>
          </p:txBody>
        </p:sp>
        <p:sp>
          <p:nvSpPr>
            <p:cNvPr id="112" name="object 109"/>
            <p:cNvSpPr/>
            <p:nvPr/>
          </p:nvSpPr>
          <p:spPr>
            <a:xfrm>
              <a:off x="5486400" y="5235612"/>
              <a:ext cx="424641" cy="80010"/>
            </a:xfrm>
            <a:prstGeom prst="rect">
              <a:avLst/>
            </a:prstGeom>
            <a:blipFill>
              <a:blip r:embed="rId4" cstate="print"/>
              <a:stretch>
                <a:fillRect/>
              </a:stretch>
            </a:blipFill>
          </p:spPr>
          <p:txBody>
            <a:bodyPr wrap="square" lIns="0" tIns="0" rIns="0" bIns="0" rtlCol="0"/>
            <a:lstStyle/>
            <a:p>
              <a:endParaRPr/>
            </a:p>
          </p:txBody>
        </p:sp>
        <p:sp>
          <p:nvSpPr>
            <p:cNvPr id="113" name="object 110"/>
            <p:cNvSpPr/>
            <p:nvPr/>
          </p:nvSpPr>
          <p:spPr>
            <a:xfrm>
              <a:off x="6074526" y="5228216"/>
              <a:ext cx="641465" cy="87406"/>
            </a:xfrm>
            <a:prstGeom prst="rect">
              <a:avLst/>
            </a:prstGeom>
            <a:blipFill>
              <a:blip r:embed="rId5" cstate="print"/>
              <a:stretch>
                <a:fillRect/>
              </a:stretch>
            </a:blipFill>
          </p:spPr>
          <p:txBody>
            <a:bodyPr wrap="square" lIns="0" tIns="0" rIns="0" bIns="0" rtlCol="0"/>
            <a:lstStyle/>
            <a:p>
              <a:endParaRPr/>
            </a:p>
          </p:txBody>
        </p:sp>
        <p:sp>
          <p:nvSpPr>
            <p:cNvPr id="114" name="object 111"/>
            <p:cNvSpPr/>
            <p:nvPr/>
          </p:nvSpPr>
          <p:spPr>
            <a:xfrm>
              <a:off x="6774872" y="5198633"/>
              <a:ext cx="352598" cy="116989"/>
            </a:xfrm>
            <a:prstGeom prst="rect">
              <a:avLst/>
            </a:prstGeom>
            <a:blipFill>
              <a:blip r:embed="rId6" cstate="print"/>
              <a:stretch>
                <a:fillRect/>
              </a:stretch>
            </a:blipFill>
          </p:spPr>
          <p:txBody>
            <a:bodyPr wrap="square" lIns="0" tIns="0" rIns="0" bIns="0" rtlCol="0"/>
            <a:lstStyle/>
            <a:p>
              <a:endParaRPr/>
            </a:p>
          </p:txBody>
        </p:sp>
        <p:sp>
          <p:nvSpPr>
            <p:cNvPr id="115" name="object 112"/>
            <p:cNvSpPr/>
            <p:nvPr/>
          </p:nvSpPr>
          <p:spPr>
            <a:xfrm>
              <a:off x="7166957" y="5235612"/>
              <a:ext cx="464127" cy="80010"/>
            </a:xfrm>
            <a:prstGeom prst="rect">
              <a:avLst/>
            </a:prstGeom>
            <a:blipFill>
              <a:blip r:embed="rId7" cstate="print"/>
              <a:stretch>
                <a:fillRect/>
              </a:stretch>
            </a:blipFill>
          </p:spPr>
          <p:txBody>
            <a:bodyPr wrap="square" lIns="0" tIns="0" rIns="0" bIns="0" rtlCol="0"/>
            <a:lstStyle/>
            <a:p>
              <a:endParaRPr/>
            </a:p>
          </p:txBody>
        </p:sp>
        <p:sp>
          <p:nvSpPr>
            <p:cNvPr id="116" name="object 113"/>
            <p:cNvSpPr/>
            <p:nvPr/>
          </p:nvSpPr>
          <p:spPr>
            <a:xfrm>
              <a:off x="7775171" y="5184514"/>
              <a:ext cx="843742" cy="153296"/>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cs typeface="Arial"/>
              </a:rPr>
              <a:t>Cell </a:t>
            </a:r>
            <a:r>
              <a:rPr lang="en-US" dirty="0" smtClean="0">
                <a:cs typeface="Arial"/>
              </a:rPr>
              <a:t>Synergistic Memory Flow</a:t>
            </a:r>
            <a:r>
              <a:rPr lang="en-US" spc="-110" dirty="0" smtClean="0">
                <a:cs typeface="Arial"/>
              </a:rPr>
              <a:t> </a:t>
            </a:r>
            <a:r>
              <a:rPr lang="en-US" spc="-5" dirty="0" smtClean="0">
                <a:cs typeface="Arial"/>
              </a:rPr>
              <a:t>Controller</a:t>
            </a:r>
            <a:endParaRPr lang="en-US" dirty="0"/>
          </a:p>
        </p:txBody>
      </p:sp>
      <p:sp>
        <p:nvSpPr>
          <p:cNvPr id="3" name="Content Placeholder 2"/>
          <p:cNvSpPr>
            <a:spLocks noGrp="1"/>
          </p:cNvSpPr>
          <p:nvPr>
            <p:ph idx="1"/>
          </p:nvPr>
        </p:nvSpPr>
        <p:spPr/>
        <p:txBody>
          <a:bodyPr/>
          <a:lstStyle/>
          <a:p>
            <a:pPr marL="342900" lvl="1" indent="-342900">
              <a:lnSpc>
                <a:spcPct val="110000"/>
              </a:lnSpc>
              <a:buFontTx/>
              <a:buChar char="•"/>
            </a:pPr>
            <a:r>
              <a:rPr lang="en-US" sz="1600" spc="-10" dirty="0" smtClean="0">
                <a:cs typeface="Arial"/>
              </a:rPr>
              <a:t>Provides integration between </a:t>
            </a:r>
            <a:r>
              <a:rPr lang="en-US" sz="1600" spc="-5" dirty="0" smtClean="0">
                <a:cs typeface="Arial"/>
              </a:rPr>
              <a:t>communicating SPE's within  the </a:t>
            </a:r>
            <a:r>
              <a:rPr lang="en-US" sz="1600" spc="-10" dirty="0" smtClean="0">
                <a:cs typeface="Arial"/>
              </a:rPr>
              <a:t>system</a:t>
            </a:r>
            <a:r>
              <a:rPr lang="en-US" sz="1600" spc="-25" dirty="0" smtClean="0">
                <a:cs typeface="Arial"/>
              </a:rPr>
              <a:t> </a:t>
            </a:r>
            <a:r>
              <a:rPr lang="en-US" sz="1600" spc="-10" dirty="0" smtClean="0">
                <a:cs typeface="Arial"/>
              </a:rPr>
              <a:t>architecture</a:t>
            </a:r>
          </a:p>
          <a:p>
            <a:pPr marL="342900" lvl="1" indent="-342900">
              <a:lnSpc>
                <a:spcPct val="110000"/>
              </a:lnSpc>
              <a:buFontTx/>
              <a:buChar char="•"/>
            </a:pPr>
            <a:r>
              <a:rPr lang="en-US" sz="1600" spc="-10" dirty="0" smtClean="0">
                <a:cs typeface="Arial"/>
              </a:rPr>
              <a:t>Utilizes </a:t>
            </a:r>
            <a:r>
              <a:rPr lang="en-US" sz="1600" spc="-5" dirty="0" smtClean="0">
                <a:cs typeface="Arial"/>
              </a:rPr>
              <a:t>the </a:t>
            </a:r>
            <a:r>
              <a:rPr lang="en-US" sz="1600" spc="-10" dirty="0" smtClean="0">
                <a:cs typeface="Arial"/>
              </a:rPr>
              <a:t>Power protection </a:t>
            </a:r>
            <a:r>
              <a:rPr lang="en-US" sz="1600" spc="-5" dirty="0" smtClean="0">
                <a:cs typeface="Arial"/>
              </a:rPr>
              <a:t>model and </a:t>
            </a:r>
            <a:r>
              <a:rPr lang="en-US" sz="1600" spc="-10" dirty="0" smtClean="0">
                <a:cs typeface="Arial"/>
              </a:rPr>
              <a:t>address</a:t>
            </a:r>
            <a:r>
              <a:rPr lang="en-US" sz="1600" spc="130" dirty="0" smtClean="0">
                <a:cs typeface="Arial"/>
              </a:rPr>
              <a:t> </a:t>
            </a:r>
            <a:r>
              <a:rPr lang="en-US" sz="1600" spc="-10" dirty="0" smtClean="0">
                <a:cs typeface="Arial"/>
              </a:rPr>
              <a:t>translation,</a:t>
            </a:r>
            <a:r>
              <a:rPr lang="en-US" sz="1600" dirty="0" smtClean="0">
                <a:cs typeface="Arial"/>
              </a:rPr>
              <a:t> </a:t>
            </a:r>
            <a:r>
              <a:rPr lang="en-US" sz="1600" spc="-10" dirty="0" smtClean="0">
                <a:cs typeface="Arial"/>
              </a:rPr>
              <a:t>incorporating </a:t>
            </a:r>
            <a:r>
              <a:rPr lang="en-US" sz="1600" spc="-5" dirty="0" smtClean="0">
                <a:cs typeface="Arial"/>
              </a:rPr>
              <a:t>the SPE's into the </a:t>
            </a:r>
            <a:r>
              <a:rPr lang="en-US" sz="1600" spc="-10" dirty="0" smtClean="0">
                <a:cs typeface="Arial"/>
              </a:rPr>
              <a:t>system  protection and  address translation</a:t>
            </a:r>
            <a:r>
              <a:rPr lang="en-US" sz="1600" spc="25" dirty="0" smtClean="0">
                <a:cs typeface="Arial"/>
              </a:rPr>
              <a:t> </a:t>
            </a:r>
            <a:r>
              <a:rPr lang="en-US" sz="1600" spc="-10" dirty="0" smtClean="0">
                <a:cs typeface="Arial"/>
              </a:rPr>
              <a:t>requirement</a:t>
            </a:r>
          </a:p>
          <a:p>
            <a:pPr marL="342900" lvl="1" indent="-342900">
              <a:lnSpc>
                <a:spcPct val="110000"/>
              </a:lnSpc>
              <a:buFontTx/>
              <a:buChar char="•"/>
            </a:pPr>
            <a:r>
              <a:rPr lang="en-US" sz="1600" spc="-10" dirty="0" smtClean="0">
                <a:cs typeface="Arial"/>
              </a:rPr>
              <a:t>Allows </a:t>
            </a:r>
            <a:r>
              <a:rPr lang="en-US" sz="1600" spc="-5" dirty="0" smtClean="0">
                <a:cs typeface="Arial"/>
              </a:rPr>
              <a:t>data transfer and </a:t>
            </a:r>
            <a:r>
              <a:rPr lang="en-US" sz="1600" spc="-10" dirty="0" smtClean="0">
                <a:cs typeface="Arial"/>
              </a:rPr>
              <a:t>synchronization capabilities to  interface </a:t>
            </a:r>
            <a:r>
              <a:rPr lang="en-US" sz="1600" spc="-5" dirty="0" smtClean="0">
                <a:cs typeface="Arial"/>
              </a:rPr>
              <a:t>with the </a:t>
            </a:r>
            <a:r>
              <a:rPr lang="en-US" sz="1600" spc="-10" dirty="0" smtClean="0">
                <a:cs typeface="Arial"/>
              </a:rPr>
              <a:t>system Element Interconnect </a:t>
            </a:r>
            <a:r>
              <a:rPr lang="en-US" sz="1600" spc="-5" dirty="0" smtClean="0">
                <a:cs typeface="Arial"/>
              </a:rPr>
              <a:t>Bus</a:t>
            </a:r>
            <a:r>
              <a:rPr lang="en-US" sz="1600" spc="100" dirty="0" smtClean="0">
                <a:cs typeface="Arial"/>
              </a:rPr>
              <a:t> </a:t>
            </a:r>
            <a:r>
              <a:rPr lang="en-US" sz="1600" spc="-10" dirty="0" smtClean="0">
                <a:cs typeface="Arial"/>
              </a:rPr>
              <a:t>(EIB)</a:t>
            </a:r>
          </a:p>
          <a:p>
            <a:pPr marL="342900" lvl="1" indent="-342900">
              <a:lnSpc>
                <a:spcPct val="110000"/>
              </a:lnSpc>
              <a:buFontTx/>
              <a:buChar char="•"/>
            </a:pPr>
            <a:r>
              <a:rPr lang="en-US" sz="1600" spc="-5" dirty="0" smtClean="0">
                <a:cs typeface="Arial"/>
              </a:rPr>
              <a:t>Supports the communication interface </a:t>
            </a:r>
            <a:r>
              <a:rPr lang="en-US" sz="1600" spc="-10" dirty="0" smtClean="0">
                <a:cs typeface="Arial"/>
              </a:rPr>
              <a:t>between </a:t>
            </a:r>
            <a:r>
              <a:rPr lang="en-US" sz="1600" spc="-5" dirty="0" smtClean="0">
                <a:cs typeface="Arial"/>
              </a:rPr>
              <a:t>the PPE </a:t>
            </a:r>
            <a:r>
              <a:rPr lang="en-US" sz="1600" spc="-10" dirty="0" smtClean="0">
                <a:cs typeface="Arial"/>
              </a:rPr>
              <a:t>and  </a:t>
            </a:r>
            <a:r>
              <a:rPr lang="en-US" sz="1600" spc="-5" dirty="0" smtClean="0">
                <a:cs typeface="Arial"/>
              </a:rPr>
              <a:t>SPE elements, serving as a high </a:t>
            </a:r>
            <a:r>
              <a:rPr lang="en-US" sz="1600" spc="-10" dirty="0" smtClean="0">
                <a:cs typeface="Arial"/>
              </a:rPr>
              <a:t>performance </a:t>
            </a:r>
            <a:r>
              <a:rPr lang="en-US" sz="1600" spc="-5" dirty="0" smtClean="0">
                <a:cs typeface="Arial"/>
              </a:rPr>
              <a:t>data </a:t>
            </a:r>
            <a:r>
              <a:rPr lang="en-US" sz="1600" spc="-10" dirty="0" smtClean="0">
                <a:cs typeface="Arial"/>
              </a:rPr>
              <a:t>transfer  engine between </a:t>
            </a:r>
            <a:r>
              <a:rPr lang="en-US" sz="1600" spc="-5" dirty="0" smtClean="0">
                <a:cs typeface="Arial"/>
              </a:rPr>
              <a:t>local store memories and Cell system  </a:t>
            </a:r>
            <a:r>
              <a:rPr lang="en-US" sz="1600" spc="-10" dirty="0" smtClean="0">
                <a:cs typeface="Arial"/>
              </a:rPr>
              <a:t>memory</a:t>
            </a:r>
          </a:p>
          <a:p>
            <a:pPr marL="342900" lvl="1" indent="-342900">
              <a:lnSpc>
                <a:spcPct val="110000"/>
              </a:lnSpc>
              <a:buFontTx/>
              <a:buChar char="•"/>
            </a:pPr>
            <a:r>
              <a:rPr lang="en-US" sz="1600" spc="-5" dirty="0" smtClean="0">
                <a:cs typeface="Arial"/>
              </a:rPr>
              <a:t>Supports the communication interface </a:t>
            </a:r>
            <a:r>
              <a:rPr lang="en-US" sz="1600" spc="-10" dirty="0" smtClean="0">
                <a:cs typeface="Arial"/>
              </a:rPr>
              <a:t>between </a:t>
            </a:r>
            <a:r>
              <a:rPr lang="en-US" sz="1600" spc="-5" dirty="0" smtClean="0">
                <a:cs typeface="Arial"/>
              </a:rPr>
              <a:t>the PPE </a:t>
            </a:r>
            <a:r>
              <a:rPr lang="en-US" sz="1600" spc="-10" dirty="0" smtClean="0">
                <a:cs typeface="Arial"/>
              </a:rPr>
              <a:t>and  </a:t>
            </a:r>
            <a:r>
              <a:rPr lang="en-US" sz="1600" spc="-5" dirty="0" smtClean="0">
                <a:cs typeface="Arial"/>
              </a:rPr>
              <a:t>SPE elements, serving as a high </a:t>
            </a:r>
            <a:r>
              <a:rPr lang="en-US" sz="1600" spc="-10" dirty="0" smtClean="0">
                <a:cs typeface="Arial"/>
              </a:rPr>
              <a:t>performance </a:t>
            </a:r>
            <a:r>
              <a:rPr lang="en-US" sz="1600" spc="-5" dirty="0" smtClean="0">
                <a:cs typeface="Arial"/>
              </a:rPr>
              <a:t>data </a:t>
            </a:r>
            <a:r>
              <a:rPr lang="en-US" sz="1600" spc="-10" dirty="0" smtClean="0">
                <a:cs typeface="Arial"/>
              </a:rPr>
              <a:t>transfer  engine between </a:t>
            </a:r>
            <a:r>
              <a:rPr lang="en-US" sz="1600" spc="-5" dirty="0" smtClean="0">
                <a:cs typeface="Arial"/>
              </a:rPr>
              <a:t>local store memories and Cell system  </a:t>
            </a:r>
            <a:r>
              <a:rPr lang="en-US" sz="1600" spc="-10" dirty="0" smtClean="0">
                <a:cs typeface="Arial"/>
              </a:rPr>
              <a:t>memory</a:t>
            </a:r>
          </a:p>
          <a:p>
            <a:pPr marL="342900" lvl="1" indent="-342900">
              <a:lnSpc>
                <a:spcPct val="110000"/>
              </a:lnSpc>
              <a:buFontTx/>
              <a:buChar char="•"/>
            </a:pPr>
            <a:r>
              <a:rPr lang="en-US" sz="1600" spc="-10" dirty="0" smtClean="0">
                <a:cs typeface="Arial"/>
              </a:rPr>
              <a:t>Parallel </a:t>
            </a:r>
            <a:r>
              <a:rPr lang="en-US" sz="1600" spc="-5" dirty="0" smtClean="0">
                <a:cs typeface="Arial"/>
              </a:rPr>
              <a:t>data </a:t>
            </a:r>
            <a:r>
              <a:rPr lang="en-US" sz="1600" spc="-10" dirty="0" smtClean="0">
                <a:cs typeface="Arial"/>
              </a:rPr>
              <a:t>transfer </a:t>
            </a:r>
            <a:r>
              <a:rPr lang="en-US" sz="1600" spc="-5" dirty="0" smtClean="0">
                <a:cs typeface="Arial"/>
              </a:rPr>
              <a:t>and processing are </a:t>
            </a:r>
            <a:r>
              <a:rPr lang="en-US" sz="1600" spc="-10" dirty="0" smtClean="0">
                <a:cs typeface="Arial"/>
              </a:rPr>
              <a:t>capable </a:t>
            </a:r>
            <a:r>
              <a:rPr lang="en-US" sz="1600" spc="-5" dirty="0" smtClean="0">
                <a:cs typeface="Arial"/>
              </a:rPr>
              <a:t>due </a:t>
            </a:r>
            <a:r>
              <a:rPr lang="en-US" sz="1600" spc="-10" dirty="0" smtClean="0">
                <a:cs typeface="Arial"/>
              </a:rPr>
              <a:t>to  </a:t>
            </a:r>
            <a:r>
              <a:rPr lang="en-US" sz="1600" spc="-5" dirty="0" smtClean="0">
                <a:cs typeface="Arial"/>
              </a:rPr>
              <a:t>the </a:t>
            </a:r>
            <a:r>
              <a:rPr lang="en-US" sz="1600" spc="-10" dirty="0" smtClean="0">
                <a:cs typeface="Arial"/>
              </a:rPr>
              <a:t>offloading </a:t>
            </a:r>
            <a:r>
              <a:rPr lang="en-US" sz="1600" spc="-5" dirty="0" smtClean="0">
                <a:cs typeface="Arial"/>
              </a:rPr>
              <a:t>of data </a:t>
            </a:r>
            <a:r>
              <a:rPr lang="en-US" sz="1600" spc="-10" dirty="0" smtClean="0">
                <a:cs typeface="Arial"/>
              </a:rPr>
              <a:t>transfers </a:t>
            </a:r>
            <a:r>
              <a:rPr lang="en-US" sz="1600" spc="-5" dirty="0" smtClean="0">
                <a:cs typeface="Arial"/>
              </a:rPr>
              <a:t>from </a:t>
            </a:r>
            <a:r>
              <a:rPr lang="en-US" sz="1600" spc="-10" dirty="0" smtClean="0">
                <a:cs typeface="Arial"/>
              </a:rPr>
              <a:t>compute elements onto  dedicated </a:t>
            </a:r>
            <a:r>
              <a:rPr lang="en-US" sz="1600" spc="-5" dirty="0" smtClean="0">
                <a:cs typeface="Arial"/>
              </a:rPr>
              <a:t>data </a:t>
            </a:r>
            <a:r>
              <a:rPr lang="en-US" sz="1600" spc="-10" dirty="0" smtClean="0">
                <a:cs typeface="Arial"/>
              </a:rPr>
              <a:t>transfer</a:t>
            </a:r>
            <a:r>
              <a:rPr lang="en-US" sz="1600" dirty="0" smtClean="0">
                <a:cs typeface="Arial"/>
              </a:rPr>
              <a:t> </a:t>
            </a:r>
            <a:r>
              <a:rPr lang="en-US" sz="1600" spc="-10" dirty="0" smtClean="0">
                <a:cs typeface="Arial"/>
              </a:rPr>
              <a:t>engines</a:t>
            </a:r>
          </a:p>
          <a:p>
            <a:pPr marL="342900" lvl="1" indent="-342900">
              <a:lnSpc>
                <a:spcPct val="110000"/>
              </a:lnSpc>
              <a:buFontTx/>
              <a:buChar char="•"/>
            </a:pPr>
            <a:r>
              <a:rPr lang="en-US" sz="1600" spc="-10" dirty="0" smtClean="0">
                <a:cs typeface="Arial"/>
              </a:rPr>
              <a:t>Asynchronous </a:t>
            </a:r>
            <a:r>
              <a:rPr lang="en-US" sz="1600" spc="-5" dirty="0" smtClean="0">
                <a:cs typeface="Arial"/>
              </a:rPr>
              <a:t>high performance data transfer along</a:t>
            </a:r>
            <a:r>
              <a:rPr lang="en-US" sz="1600" spc="-25" dirty="0" smtClean="0">
                <a:cs typeface="Arial"/>
              </a:rPr>
              <a:t> </a:t>
            </a:r>
            <a:r>
              <a:rPr lang="en-US" sz="1600" spc="-10" dirty="0" smtClean="0">
                <a:cs typeface="Arial"/>
              </a:rPr>
              <a:t>with parallel </a:t>
            </a:r>
            <a:r>
              <a:rPr lang="en-US" sz="1600" spc="-5" dirty="0" smtClean="0">
                <a:cs typeface="Arial"/>
              </a:rPr>
              <a:t>data </a:t>
            </a:r>
            <a:r>
              <a:rPr lang="en-US" sz="1600" spc="-10" dirty="0" smtClean="0">
                <a:cs typeface="Arial"/>
              </a:rPr>
              <a:t>processing </a:t>
            </a:r>
            <a:r>
              <a:rPr lang="en-US" sz="1600" spc="-5" dirty="0" smtClean="0">
                <a:cs typeface="Arial"/>
              </a:rPr>
              <a:t>on the PPE and SPE's eliminate the  need to </a:t>
            </a:r>
            <a:r>
              <a:rPr lang="en-US" sz="1600" spc="-10" dirty="0" smtClean="0">
                <a:cs typeface="Arial"/>
              </a:rPr>
              <a:t>explicitly </a:t>
            </a:r>
            <a:r>
              <a:rPr lang="en-US" sz="1600" spc="-5" dirty="0" smtClean="0">
                <a:cs typeface="Arial"/>
              </a:rPr>
              <a:t>interleave data processing and </a:t>
            </a:r>
            <a:r>
              <a:rPr lang="en-US" sz="1600" spc="-10" dirty="0" smtClean="0">
                <a:cs typeface="Arial"/>
              </a:rPr>
              <a:t>transfer at  program</a:t>
            </a:r>
            <a:r>
              <a:rPr lang="en-US" sz="1600" spc="-45" dirty="0" smtClean="0">
                <a:cs typeface="Arial"/>
              </a:rPr>
              <a:t> </a:t>
            </a:r>
            <a:r>
              <a:rPr lang="en-US" sz="1600" spc="-10" dirty="0" smtClean="0">
                <a:cs typeface="Arial"/>
              </a:rPr>
              <a:t>level.</a:t>
            </a:r>
            <a:endParaRPr lang="en-US" sz="1600" dirty="0" smtClean="0">
              <a:cs typeface="Arial"/>
            </a:endParaRPr>
          </a:p>
          <a:p>
            <a:pPr marL="342900" lvl="1" indent="-342900">
              <a:lnSpc>
                <a:spcPct val="110000"/>
              </a:lnSpc>
              <a:buFontTx/>
              <a:buChar char="•"/>
            </a:pPr>
            <a:endParaRPr lang="en-US" sz="1600" dirty="0" smtClean="0">
              <a:cs typeface="Arial"/>
            </a:endParaRPr>
          </a:p>
          <a:p>
            <a:pPr marL="342900" lvl="1" indent="-342900">
              <a:lnSpc>
                <a:spcPct val="110000"/>
              </a:lnSpc>
              <a:buFontTx/>
              <a:buChar char="•"/>
            </a:pPr>
            <a:endParaRPr lang="en-US" sz="1200" dirty="0" smtClean="0">
              <a:cs typeface="Arial"/>
            </a:endParaRPr>
          </a:p>
          <a:p>
            <a:pPr marL="342900" lvl="1" indent="-342900">
              <a:lnSpc>
                <a:spcPct val="110000"/>
              </a:lnSpc>
              <a:buFontTx/>
              <a:buChar char="•"/>
            </a:pPr>
            <a:endParaRPr lang="en-US" sz="1200" dirty="0" smtClean="0">
              <a:cs typeface="Arial"/>
            </a:endParaRPr>
          </a:p>
          <a:p>
            <a:pPr marL="342900" lvl="1" indent="-342900">
              <a:lnSpc>
                <a:spcPct val="110000"/>
              </a:lnSpc>
              <a:buFontTx/>
              <a:buChar char="•"/>
            </a:pPr>
            <a:endParaRPr lang="en-US" sz="1200" dirty="0" smtClean="0">
              <a:cs typeface="Arial"/>
            </a:endParaRPr>
          </a:p>
          <a:p>
            <a:pPr marL="342900" lvl="1" indent="-342900">
              <a:lnSpc>
                <a:spcPct val="110000"/>
              </a:lnSpc>
              <a:buFontTx/>
              <a:buChar char="•"/>
            </a:pPr>
            <a:endParaRPr lang="en-US" sz="1200" spc="-10" dirty="0" smtClean="0">
              <a:cs typeface="Arial"/>
            </a:endParaRPr>
          </a:p>
          <a:p>
            <a:pPr marL="342900" lvl="1" indent="-342900">
              <a:lnSpc>
                <a:spcPct val="110000"/>
              </a:lnSpc>
              <a:buFontTx/>
              <a:buChar char="•"/>
            </a:pPr>
            <a:endParaRPr lang="en-US" sz="1200" dirty="0" smtClean="0">
              <a:cs typeface="Arial"/>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Granularity of Task Decompositions </a:t>
            </a:r>
          </a:p>
        </p:txBody>
      </p:sp>
      <p:sp>
        <p:nvSpPr>
          <p:cNvPr id="11267" name="Rectangle 3"/>
          <p:cNvSpPr>
            <a:spLocks noGrp="1" noChangeArrowheads="1"/>
          </p:cNvSpPr>
          <p:nvPr>
            <p:ph type="body" sz="half" idx="1"/>
          </p:nvPr>
        </p:nvSpPr>
        <p:spPr>
          <a:xfrm>
            <a:off x="457200" y="1036638"/>
            <a:ext cx="8229600" cy="1752600"/>
          </a:xfrm>
        </p:spPr>
        <p:txBody>
          <a:bodyPr/>
          <a:lstStyle/>
          <a:p>
            <a:r>
              <a:rPr lang="en-US"/>
              <a:t>The number of tasks into which a problem is decomposed determines its granularity. </a:t>
            </a:r>
          </a:p>
          <a:p>
            <a:pPr lvl="1"/>
            <a:r>
              <a:rPr lang="en-US" i="1"/>
              <a:t>Fine granularity</a:t>
            </a:r>
            <a:r>
              <a:rPr lang="en-US"/>
              <a:t>: Decomposition into a large number of tasks </a:t>
            </a:r>
          </a:p>
          <a:p>
            <a:pPr lvl="1"/>
            <a:r>
              <a:rPr lang="en-US" i="1"/>
              <a:t>Coarse granularity</a:t>
            </a:r>
            <a:r>
              <a:rPr lang="en-US"/>
              <a:t>: Decomposition into a small number of tasks</a:t>
            </a:r>
          </a:p>
        </p:txBody>
      </p:sp>
      <p:sp>
        <p:nvSpPr>
          <p:cNvPr id="11269" name="Rectangle 5"/>
          <p:cNvSpPr>
            <a:spLocks noChangeArrowheads="1"/>
          </p:cNvSpPr>
          <p:nvPr/>
        </p:nvSpPr>
        <p:spPr bwMode="auto">
          <a:xfrm>
            <a:off x="609600" y="5486400"/>
            <a:ext cx="7924800" cy="914400"/>
          </a:xfrm>
          <a:prstGeom prst="rect">
            <a:avLst/>
          </a:prstGeom>
          <a:noFill/>
          <a:ln w="9525">
            <a:noFill/>
            <a:miter lim="800000"/>
            <a:headEnd/>
            <a:tailEnd/>
          </a:ln>
          <a:effectLst/>
        </p:spPr>
        <p:txBody>
          <a:bodyPr anchor="ctr">
            <a:spAutoFit/>
          </a:bodyPr>
          <a:lstStyle/>
          <a:p>
            <a:r>
              <a:rPr lang="en-US"/>
              <a:t>	A coarse grained counterpart to the dense matrix-vector product example. Each task in this example corresponds to the computation of three elements of the result vector. </a:t>
            </a:r>
          </a:p>
        </p:txBody>
      </p:sp>
      <p:pic>
        <p:nvPicPr>
          <p:cNvPr id="7" name="Picture 4" descr="dmv2"/>
          <p:cNvPicPr>
            <a:picLocks noGrp="1" noChangeAspect="1" noChangeArrowheads="1"/>
          </p:cNvPicPr>
          <p:nvPr>
            <p:ph sz="half" idx="2"/>
          </p:nvPr>
        </p:nvPicPr>
        <p:blipFill>
          <a:blip r:embed="rId2" cstate="print"/>
          <a:srcRect/>
          <a:stretch>
            <a:fillRect/>
          </a:stretch>
        </p:blipFill>
        <p:spPr>
          <a:xfrm>
            <a:off x="2438400" y="2743200"/>
            <a:ext cx="3492500" cy="2341563"/>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dirty="0" smtClean="0"/>
              <a:t>Cell Architecture: Element Interconnect</a:t>
            </a:r>
            <a:r>
              <a:rPr lang="en-US" b="0" dirty="0" smtClean="0"/>
              <a:t/>
            </a:r>
            <a:br>
              <a:rPr lang="en-US" b="0" dirty="0" smtClean="0"/>
            </a:br>
            <a:r>
              <a:rPr lang="en-US" dirty="0" smtClean="0"/>
              <a:t>Bus (EIB)</a:t>
            </a:r>
            <a:endParaRPr lang="en-US" dirty="0"/>
          </a:p>
        </p:txBody>
      </p:sp>
      <p:sp>
        <p:nvSpPr>
          <p:cNvPr id="3" name="Content Placeholder 2"/>
          <p:cNvSpPr>
            <a:spLocks noGrp="1"/>
          </p:cNvSpPr>
          <p:nvPr>
            <p:ph idx="1"/>
          </p:nvPr>
        </p:nvSpPr>
        <p:spPr/>
        <p:txBody>
          <a:bodyPr/>
          <a:lstStyle/>
          <a:p>
            <a:r>
              <a:rPr lang="en-US" dirty="0" smtClean="0"/>
              <a:t>Element Interconnect Bus (EIB)</a:t>
            </a:r>
          </a:p>
          <a:p>
            <a:r>
              <a:rPr lang="en-US" dirty="0" smtClean="0"/>
              <a:t>High-bandwidth on-chip element interconnection bus (EIB), allowing on-chip interactions between processor elements.</a:t>
            </a:r>
          </a:p>
          <a:p>
            <a:r>
              <a:rPr lang="en-US" dirty="0" err="1" smtClean="0"/>
              <a:t>Coherant</a:t>
            </a:r>
            <a:r>
              <a:rPr lang="en-US" dirty="0" smtClean="0"/>
              <a:t> bus allowing single address space to be shared by the PPE and SPE's for efficient communication and ease of programming</a:t>
            </a:r>
          </a:p>
          <a:p>
            <a:r>
              <a:rPr lang="en-US" dirty="0" smtClean="0"/>
              <a:t>Peak bandwidth of 205.8GB/s</a:t>
            </a:r>
          </a:p>
          <a:p>
            <a:pPr>
              <a:buNone/>
            </a:pPr>
            <a:r>
              <a:rPr lang="en-US" dirty="0" smtClean="0"/>
              <a:t>		● 4 x 16B wide channels</a:t>
            </a:r>
            <a:endParaRPr lang="en-US" dirty="0"/>
          </a:p>
        </p:txBody>
      </p:sp>
      <p:grpSp>
        <p:nvGrpSpPr>
          <p:cNvPr id="5" name="Group 4"/>
          <p:cNvGrpSpPr/>
          <p:nvPr/>
        </p:nvGrpSpPr>
        <p:grpSpPr>
          <a:xfrm>
            <a:off x="1143000" y="4343400"/>
            <a:ext cx="6858000" cy="2057400"/>
            <a:chOff x="1445029" y="3925868"/>
            <a:chExt cx="6234544" cy="1613648"/>
          </a:xfrm>
        </p:grpSpPr>
        <p:sp>
          <p:nvSpPr>
            <p:cNvPr id="6" name="object 2"/>
            <p:cNvSpPr/>
            <p:nvPr/>
          </p:nvSpPr>
          <p:spPr>
            <a:xfrm>
              <a:off x="3442162" y="4922968"/>
              <a:ext cx="117071" cy="132454"/>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6366857" y="4922968"/>
              <a:ext cx="36021" cy="132454"/>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3133899" y="3925868"/>
              <a:ext cx="644235" cy="424926"/>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3449781" y="4350796"/>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0" name="object 7"/>
            <p:cNvSpPr/>
            <p:nvPr/>
          </p:nvSpPr>
          <p:spPr>
            <a:xfrm>
              <a:off x="3449781" y="4365587"/>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1" name="object 8"/>
            <p:cNvSpPr/>
            <p:nvPr/>
          </p:nvSpPr>
          <p:spPr>
            <a:xfrm>
              <a:off x="3449781" y="4380379"/>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2" name="object 9"/>
            <p:cNvSpPr/>
            <p:nvPr/>
          </p:nvSpPr>
          <p:spPr>
            <a:xfrm>
              <a:off x="3449781" y="4395172"/>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3" name="object 10"/>
            <p:cNvSpPr/>
            <p:nvPr/>
          </p:nvSpPr>
          <p:spPr>
            <a:xfrm>
              <a:off x="3449781" y="4409963"/>
              <a:ext cx="24245" cy="14568"/>
            </a:xfrm>
            <a:custGeom>
              <a:avLst/>
              <a:gdLst/>
              <a:ahLst/>
              <a:cxnLst/>
              <a:rect l="l" t="t" r="r" b="b"/>
              <a:pathLst>
                <a:path w="26670" h="16510">
                  <a:moveTo>
                    <a:pt x="0" y="16001"/>
                  </a:moveTo>
                  <a:lnTo>
                    <a:pt x="26669" y="16001"/>
                  </a:lnTo>
                  <a:lnTo>
                    <a:pt x="26669" y="0"/>
                  </a:lnTo>
                  <a:lnTo>
                    <a:pt x="0" y="0"/>
                  </a:lnTo>
                  <a:lnTo>
                    <a:pt x="0" y="16001"/>
                  </a:lnTo>
                  <a:close/>
                </a:path>
              </a:pathLst>
            </a:custGeom>
            <a:solidFill>
              <a:srgbClr val="7F7F7F"/>
            </a:solidFill>
          </p:spPr>
          <p:txBody>
            <a:bodyPr wrap="square" lIns="0" tIns="0" rIns="0" bIns="0" rtlCol="0"/>
            <a:lstStyle/>
            <a:p>
              <a:endParaRPr/>
            </a:p>
          </p:txBody>
        </p:sp>
        <p:sp>
          <p:nvSpPr>
            <p:cNvPr id="14" name="object 11"/>
            <p:cNvSpPr/>
            <p:nvPr/>
          </p:nvSpPr>
          <p:spPr>
            <a:xfrm>
              <a:off x="3449781" y="4424082"/>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5" name="object 12"/>
            <p:cNvSpPr/>
            <p:nvPr/>
          </p:nvSpPr>
          <p:spPr>
            <a:xfrm>
              <a:off x="3449781" y="4438874"/>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6" name="object 13"/>
            <p:cNvSpPr/>
            <p:nvPr/>
          </p:nvSpPr>
          <p:spPr>
            <a:xfrm>
              <a:off x="3449781" y="4453666"/>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7" name="object 14"/>
            <p:cNvSpPr/>
            <p:nvPr/>
          </p:nvSpPr>
          <p:spPr>
            <a:xfrm>
              <a:off x="3449781" y="4468458"/>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18" name="object 15"/>
            <p:cNvSpPr/>
            <p:nvPr/>
          </p:nvSpPr>
          <p:spPr>
            <a:xfrm>
              <a:off x="3449781" y="4483248"/>
              <a:ext cx="24245" cy="14568"/>
            </a:xfrm>
            <a:custGeom>
              <a:avLst/>
              <a:gdLst/>
              <a:ahLst/>
              <a:cxnLst/>
              <a:rect l="l" t="t" r="r" b="b"/>
              <a:pathLst>
                <a:path w="26670" h="16510">
                  <a:moveTo>
                    <a:pt x="0" y="16001"/>
                  </a:moveTo>
                  <a:lnTo>
                    <a:pt x="26669" y="16001"/>
                  </a:lnTo>
                  <a:lnTo>
                    <a:pt x="26669" y="0"/>
                  </a:lnTo>
                  <a:lnTo>
                    <a:pt x="0" y="0"/>
                  </a:lnTo>
                  <a:lnTo>
                    <a:pt x="0" y="16001"/>
                  </a:lnTo>
                  <a:close/>
                </a:path>
              </a:pathLst>
            </a:custGeom>
            <a:solidFill>
              <a:srgbClr val="7F7F7F"/>
            </a:solidFill>
          </p:spPr>
          <p:txBody>
            <a:bodyPr wrap="square" lIns="0" tIns="0" rIns="0" bIns="0" rtlCol="0"/>
            <a:lstStyle/>
            <a:p>
              <a:endParaRPr/>
            </a:p>
          </p:txBody>
        </p:sp>
        <p:sp>
          <p:nvSpPr>
            <p:cNvPr id="19" name="object 16"/>
            <p:cNvSpPr/>
            <p:nvPr/>
          </p:nvSpPr>
          <p:spPr>
            <a:xfrm>
              <a:off x="3449781" y="4497368"/>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0" name="object 17"/>
            <p:cNvSpPr/>
            <p:nvPr/>
          </p:nvSpPr>
          <p:spPr>
            <a:xfrm>
              <a:off x="3449781" y="4512161"/>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1" name="object 18"/>
            <p:cNvSpPr/>
            <p:nvPr/>
          </p:nvSpPr>
          <p:spPr>
            <a:xfrm>
              <a:off x="3449781" y="4526953"/>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2" name="object 19"/>
            <p:cNvSpPr/>
            <p:nvPr/>
          </p:nvSpPr>
          <p:spPr>
            <a:xfrm>
              <a:off x="2040081" y="3925868"/>
              <a:ext cx="5639492" cy="953396"/>
            </a:xfrm>
            <a:prstGeom prst="rect">
              <a:avLst/>
            </a:prstGeom>
            <a:blipFill>
              <a:blip r:embed="rId5" cstate="print"/>
              <a:stretch>
                <a:fillRect/>
              </a:stretch>
            </a:blipFill>
          </p:spPr>
          <p:txBody>
            <a:bodyPr wrap="square" lIns="0" tIns="0" rIns="0" bIns="0" rtlCol="0"/>
            <a:lstStyle/>
            <a:p>
              <a:endParaRPr/>
            </a:p>
          </p:txBody>
        </p:sp>
        <p:sp>
          <p:nvSpPr>
            <p:cNvPr id="23" name="object 20"/>
            <p:cNvSpPr/>
            <p:nvPr/>
          </p:nvSpPr>
          <p:spPr>
            <a:xfrm>
              <a:off x="3449781" y="4864474"/>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4" name="object 21"/>
            <p:cNvSpPr/>
            <p:nvPr/>
          </p:nvSpPr>
          <p:spPr>
            <a:xfrm>
              <a:off x="3449781" y="4879266"/>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5" name="object 22"/>
            <p:cNvSpPr/>
            <p:nvPr/>
          </p:nvSpPr>
          <p:spPr>
            <a:xfrm>
              <a:off x="3449781" y="4894056"/>
              <a:ext cx="24245" cy="14568"/>
            </a:xfrm>
            <a:custGeom>
              <a:avLst/>
              <a:gdLst/>
              <a:ahLst/>
              <a:cxnLst/>
              <a:rect l="l" t="t" r="r" b="b"/>
              <a:pathLst>
                <a:path w="26670" h="16510">
                  <a:moveTo>
                    <a:pt x="0" y="16001"/>
                  </a:moveTo>
                  <a:lnTo>
                    <a:pt x="26669" y="16001"/>
                  </a:lnTo>
                  <a:lnTo>
                    <a:pt x="26669" y="0"/>
                  </a:lnTo>
                  <a:lnTo>
                    <a:pt x="0" y="0"/>
                  </a:lnTo>
                  <a:lnTo>
                    <a:pt x="0" y="16001"/>
                  </a:lnTo>
                  <a:close/>
                </a:path>
              </a:pathLst>
            </a:custGeom>
            <a:solidFill>
              <a:srgbClr val="7F7F7F"/>
            </a:solidFill>
          </p:spPr>
          <p:txBody>
            <a:bodyPr wrap="square" lIns="0" tIns="0" rIns="0" bIns="0" rtlCol="0"/>
            <a:lstStyle/>
            <a:p>
              <a:endParaRPr/>
            </a:p>
          </p:txBody>
        </p:sp>
        <p:sp>
          <p:nvSpPr>
            <p:cNvPr id="26" name="object 23"/>
            <p:cNvSpPr/>
            <p:nvPr/>
          </p:nvSpPr>
          <p:spPr>
            <a:xfrm>
              <a:off x="3449781" y="4908177"/>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7" name="object 24"/>
            <p:cNvSpPr/>
            <p:nvPr/>
          </p:nvSpPr>
          <p:spPr>
            <a:xfrm>
              <a:off x="3449781" y="4922969"/>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8" name="object 25"/>
            <p:cNvSpPr/>
            <p:nvPr/>
          </p:nvSpPr>
          <p:spPr>
            <a:xfrm>
              <a:off x="3449781" y="4937760"/>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29" name="object 26"/>
            <p:cNvSpPr/>
            <p:nvPr/>
          </p:nvSpPr>
          <p:spPr>
            <a:xfrm>
              <a:off x="3449781" y="4952551"/>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30" name="object 27"/>
            <p:cNvSpPr/>
            <p:nvPr/>
          </p:nvSpPr>
          <p:spPr>
            <a:xfrm>
              <a:off x="3449781" y="4967342"/>
              <a:ext cx="24245" cy="14568"/>
            </a:xfrm>
            <a:custGeom>
              <a:avLst/>
              <a:gdLst/>
              <a:ahLst/>
              <a:cxnLst/>
              <a:rect l="l" t="t" r="r" b="b"/>
              <a:pathLst>
                <a:path w="26670" h="16510">
                  <a:moveTo>
                    <a:pt x="0" y="16001"/>
                  </a:moveTo>
                  <a:lnTo>
                    <a:pt x="26669" y="16001"/>
                  </a:lnTo>
                  <a:lnTo>
                    <a:pt x="26669" y="0"/>
                  </a:lnTo>
                  <a:lnTo>
                    <a:pt x="0" y="0"/>
                  </a:lnTo>
                  <a:lnTo>
                    <a:pt x="0" y="16001"/>
                  </a:lnTo>
                  <a:close/>
                </a:path>
              </a:pathLst>
            </a:custGeom>
            <a:solidFill>
              <a:srgbClr val="7F7F7F"/>
            </a:solidFill>
          </p:spPr>
          <p:txBody>
            <a:bodyPr wrap="square" lIns="0" tIns="0" rIns="0" bIns="0" rtlCol="0"/>
            <a:lstStyle/>
            <a:p>
              <a:endParaRPr/>
            </a:p>
          </p:txBody>
        </p:sp>
        <p:sp>
          <p:nvSpPr>
            <p:cNvPr id="31" name="object 28"/>
            <p:cNvSpPr/>
            <p:nvPr/>
          </p:nvSpPr>
          <p:spPr>
            <a:xfrm>
              <a:off x="3449781" y="4981463"/>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32" name="object 29"/>
            <p:cNvSpPr/>
            <p:nvPr/>
          </p:nvSpPr>
          <p:spPr>
            <a:xfrm>
              <a:off x="3449781" y="4996254"/>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33" name="object 30"/>
            <p:cNvSpPr/>
            <p:nvPr/>
          </p:nvSpPr>
          <p:spPr>
            <a:xfrm>
              <a:off x="1445029" y="4908176"/>
              <a:ext cx="242454" cy="117662"/>
            </a:xfrm>
            <a:prstGeom prst="rect">
              <a:avLst/>
            </a:prstGeom>
            <a:blipFill>
              <a:blip r:embed="rId6" cstate="print"/>
              <a:stretch>
                <a:fillRect/>
              </a:stretch>
            </a:blipFill>
          </p:spPr>
          <p:txBody>
            <a:bodyPr wrap="square" lIns="0" tIns="0" rIns="0" bIns="0" rtlCol="0"/>
            <a:lstStyle/>
            <a:p>
              <a:endParaRPr/>
            </a:p>
          </p:txBody>
        </p:sp>
        <p:sp>
          <p:nvSpPr>
            <p:cNvPr id="34" name="object 31"/>
            <p:cNvSpPr/>
            <p:nvPr/>
          </p:nvSpPr>
          <p:spPr>
            <a:xfrm>
              <a:off x="1724198" y="4908176"/>
              <a:ext cx="121226" cy="117662"/>
            </a:xfrm>
            <a:prstGeom prst="rect">
              <a:avLst/>
            </a:prstGeom>
            <a:blipFill>
              <a:blip r:embed="rId7" cstate="print"/>
              <a:stretch>
                <a:fillRect/>
              </a:stretch>
            </a:blipFill>
          </p:spPr>
          <p:txBody>
            <a:bodyPr wrap="square" lIns="0" tIns="0" rIns="0" bIns="0" rtlCol="0"/>
            <a:lstStyle/>
            <a:p>
              <a:endParaRPr/>
            </a:p>
          </p:txBody>
        </p:sp>
        <p:sp>
          <p:nvSpPr>
            <p:cNvPr id="35" name="object 32"/>
            <p:cNvSpPr/>
            <p:nvPr/>
          </p:nvSpPr>
          <p:spPr>
            <a:xfrm>
              <a:off x="1918854" y="4922968"/>
              <a:ext cx="498070" cy="102870"/>
            </a:xfrm>
            <a:prstGeom prst="rect">
              <a:avLst/>
            </a:prstGeom>
            <a:blipFill>
              <a:blip r:embed="rId8" cstate="print"/>
              <a:stretch>
                <a:fillRect/>
              </a:stretch>
            </a:blipFill>
          </p:spPr>
          <p:txBody>
            <a:bodyPr wrap="square" lIns="0" tIns="0" rIns="0" bIns="0" rtlCol="0"/>
            <a:lstStyle/>
            <a:p>
              <a:endParaRPr/>
            </a:p>
          </p:txBody>
        </p:sp>
        <p:sp>
          <p:nvSpPr>
            <p:cNvPr id="36" name="object 33"/>
            <p:cNvSpPr/>
            <p:nvPr/>
          </p:nvSpPr>
          <p:spPr>
            <a:xfrm>
              <a:off x="3449781" y="5011046"/>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37" name="object 34"/>
            <p:cNvSpPr/>
            <p:nvPr/>
          </p:nvSpPr>
          <p:spPr>
            <a:xfrm>
              <a:off x="3449781" y="5025839"/>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38" name="object 35"/>
            <p:cNvSpPr/>
            <p:nvPr/>
          </p:nvSpPr>
          <p:spPr>
            <a:xfrm>
              <a:off x="2550622" y="4922968"/>
              <a:ext cx="72735" cy="132454"/>
            </a:xfrm>
            <a:prstGeom prst="rect">
              <a:avLst/>
            </a:prstGeom>
            <a:blipFill>
              <a:blip r:embed="rId9" cstate="print"/>
              <a:stretch>
                <a:fillRect/>
              </a:stretch>
            </a:blipFill>
          </p:spPr>
          <p:txBody>
            <a:bodyPr wrap="square" lIns="0" tIns="0" rIns="0" bIns="0" rtlCol="0"/>
            <a:lstStyle/>
            <a:p>
              <a:endParaRPr/>
            </a:p>
          </p:txBody>
        </p:sp>
        <p:sp>
          <p:nvSpPr>
            <p:cNvPr id="39" name="object 36"/>
            <p:cNvSpPr/>
            <p:nvPr/>
          </p:nvSpPr>
          <p:spPr>
            <a:xfrm>
              <a:off x="4446617" y="4922968"/>
              <a:ext cx="72736" cy="132454"/>
            </a:xfrm>
            <a:prstGeom prst="rect">
              <a:avLst/>
            </a:prstGeom>
            <a:blipFill>
              <a:blip r:embed="rId10" cstate="print"/>
              <a:stretch>
                <a:fillRect/>
              </a:stretch>
            </a:blipFill>
          </p:spPr>
          <p:txBody>
            <a:bodyPr wrap="square" lIns="0" tIns="0" rIns="0" bIns="0" rtlCol="0"/>
            <a:lstStyle/>
            <a:p>
              <a:endParaRPr/>
            </a:p>
          </p:txBody>
        </p:sp>
        <p:sp>
          <p:nvSpPr>
            <p:cNvPr id="40" name="object 37"/>
            <p:cNvSpPr/>
            <p:nvPr/>
          </p:nvSpPr>
          <p:spPr>
            <a:xfrm>
              <a:off x="5418513" y="4922968"/>
              <a:ext cx="60960" cy="132454"/>
            </a:xfrm>
            <a:prstGeom prst="rect">
              <a:avLst/>
            </a:prstGeom>
            <a:blipFill>
              <a:blip r:embed="rId11" cstate="print"/>
              <a:stretch>
                <a:fillRect/>
              </a:stretch>
            </a:blipFill>
          </p:spPr>
          <p:txBody>
            <a:bodyPr wrap="square" lIns="0" tIns="0" rIns="0" bIns="0" rtlCol="0"/>
            <a:lstStyle/>
            <a:p>
              <a:endParaRPr/>
            </a:p>
          </p:txBody>
        </p:sp>
        <p:sp>
          <p:nvSpPr>
            <p:cNvPr id="41" name="object 38"/>
            <p:cNvSpPr/>
            <p:nvPr/>
          </p:nvSpPr>
          <p:spPr>
            <a:xfrm>
              <a:off x="7314507" y="4922968"/>
              <a:ext cx="72735" cy="132454"/>
            </a:xfrm>
            <a:prstGeom prst="rect">
              <a:avLst/>
            </a:prstGeom>
            <a:blipFill>
              <a:blip r:embed="rId12" cstate="print"/>
              <a:stretch>
                <a:fillRect/>
              </a:stretch>
            </a:blipFill>
          </p:spPr>
          <p:txBody>
            <a:bodyPr wrap="square" lIns="0" tIns="0" rIns="0" bIns="0" rtlCol="0"/>
            <a:lstStyle/>
            <a:p>
              <a:endParaRPr/>
            </a:p>
          </p:txBody>
        </p:sp>
        <p:sp>
          <p:nvSpPr>
            <p:cNvPr id="42" name="object 39"/>
            <p:cNvSpPr/>
            <p:nvPr/>
          </p:nvSpPr>
          <p:spPr>
            <a:xfrm>
              <a:off x="3449781" y="5055422"/>
              <a:ext cx="24245" cy="14568"/>
            </a:xfrm>
            <a:custGeom>
              <a:avLst/>
              <a:gdLst/>
              <a:ahLst/>
              <a:cxnLst/>
              <a:rect l="l" t="t" r="r" b="b"/>
              <a:pathLst>
                <a:path w="26670" h="16510">
                  <a:moveTo>
                    <a:pt x="0" y="16001"/>
                  </a:moveTo>
                  <a:lnTo>
                    <a:pt x="26669" y="16001"/>
                  </a:lnTo>
                  <a:lnTo>
                    <a:pt x="26669" y="0"/>
                  </a:lnTo>
                  <a:lnTo>
                    <a:pt x="0" y="0"/>
                  </a:lnTo>
                  <a:lnTo>
                    <a:pt x="0" y="16001"/>
                  </a:lnTo>
                  <a:close/>
                </a:path>
              </a:pathLst>
            </a:custGeom>
            <a:solidFill>
              <a:srgbClr val="7F7F7F"/>
            </a:solidFill>
          </p:spPr>
          <p:txBody>
            <a:bodyPr wrap="square" lIns="0" tIns="0" rIns="0" bIns="0" rtlCol="0"/>
            <a:lstStyle/>
            <a:p>
              <a:endParaRPr/>
            </a:p>
          </p:txBody>
        </p:sp>
        <p:sp>
          <p:nvSpPr>
            <p:cNvPr id="43" name="object 40"/>
            <p:cNvSpPr/>
            <p:nvPr/>
          </p:nvSpPr>
          <p:spPr>
            <a:xfrm>
              <a:off x="3449781" y="5069541"/>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44" name="object 41"/>
            <p:cNvSpPr/>
            <p:nvPr/>
          </p:nvSpPr>
          <p:spPr>
            <a:xfrm>
              <a:off x="3449781" y="5084333"/>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45" name="object 42"/>
            <p:cNvSpPr/>
            <p:nvPr/>
          </p:nvSpPr>
          <p:spPr>
            <a:xfrm>
              <a:off x="3449781" y="5099125"/>
              <a:ext cx="24245" cy="15128"/>
            </a:xfrm>
            <a:custGeom>
              <a:avLst/>
              <a:gdLst/>
              <a:ahLst/>
              <a:cxnLst/>
              <a:rect l="l" t="t" r="r" b="b"/>
              <a:pathLst>
                <a:path w="26670" h="17145">
                  <a:moveTo>
                    <a:pt x="0" y="16764"/>
                  </a:moveTo>
                  <a:lnTo>
                    <a:pt x="26669" y="16764"/>
                  </a:lnTo>
                  <a:lnTo>
                    <a:pt x="26669" y="0"/>
                  </a:lnTo>
                  <a:lnTo>
                    <a:pt x="0" y="0"/>
                  </a:lnTo>
                  <a:lnTo>
                    <a:pt x="0" y="16764"/>
                  </a:lnTo>
                  <a:close/>
                </a:path>
              </a:pathLst>
            </a:custGeom>
            <a:solidFill>
              <a:srgbClr val="7F7F7F"/>
            </a:solidFill>
          </p:spPr>
          <p:txBody>
            <a:bodyPr wrap="square" lIns="0" tIns="0" rIns="0" bIns="0" rtlCol="0"/>
            <a:lstStyle/>
            <a:p>
              <a:endParaRPr/>
            </a:p>
          </p:txBody>
        </p:sp>
        <p:sp>
          <p:nvSpPr>
            <p:cNvPr id="46" name="object 43"/>
            <p:cNvSpPr/>
            <p:nvPr/>
          </p:nvSpPr>
          <p:spPr>
            <a:xfrm>
              <a:off x="2186248" y="4879265"/>
              <a:ext cx="644235" cy="660251"/>
            </a:xfrm>
            <a:prstGeom prst="rect">
              <a:avLst/>
            </a:prstGeom>
            <a:blipFill>
              <a:blip r:embed="rId13" cstate="print"/>
              <a:stretch>
                <a:fillRect/>
              </a:stretch>
            </a:blipFill>
          </p:spPr>
          <p:txBody>
            <a:bodyPr wrap="square" lIns="0" tIns="0" rIns="0" bIns="0" rtlCol="0"/>
            <a:lstStyle/>
            <a:p>
              <a:endParaRPr/>
            </a:p>
          </p:txBody>
        </p:sp>
        <p:sp>
          <p:nvSpPr>
            <p:cNvPr id="47" name="object 44"/>
            <p:cNvSpPr/>
            <p:nvPr/>
          </p:nvSpPr>
          <p:spPr>
            <a:xfrm>
              <a:off x="3133899" y="5113916"/>
              <a:ext cx="644235" cy="425599"/>
            </a:xfrm>
            <a:prstGeom prst="rect">
              <a:avLst/>
            </a:prstGeom>
            <a:blipFill>
              <a:blip r:embed="rId14" cstate="print"/>
              <a:stretch>
                <a:fillRect/>
              </a:stretch>
            </a:blipFill>
          </p:spPr>
          <p:txBody>
            <a:bodyPr wrap="square" lIns="0" tIns="0" rIns="0" bIns="0" rtlCol="0"/>
            <a:lstStyle/>
            <a:p>
              <a:endParaRPr/>
            </a:p>
          </p:txBody>
        </p:sp>
        <p:sp>
          <p:nvSpPr>
            <p:cNvPr id="48" name="object 45"/>
            <p:cNvSpPr/>
            <p:nvPr/>
          </p:nvSpPr>
          <p:spPr>
            <a:xfrm>
              <a:off x="4094019" y="4864474"/>
              <a:ext cx="644235" cy="675042"/>
            </a:xfrm>
            <a:prstGeom prst="rect">
              <a:avLst/>
            </a:prstGeom>
            <a:blipFill>
              <a:blip r:embed="rId15" cstate="print"/>
              <a:stretch>
                <a:fillRect/>
              </a:stretch>
            </a:blipFill>
          </p:spPr>
          <p:txBody>
            <a:bodyPr wrap="square" lIns="0" tIns="0" rIns="0" bIns="0" rtlCol="0"/>
            <a:lstStyle/>
            <a:p>
              <a:endParaRPr/>
            </a:p>
          </p:txBody>
        </p:sp>
        <p:sp>
          <p:nvSpPr>
            <p:cNvPr id="49" name="object 46"/>
            <p:cNvSpPr/>
            <p:nvPr/>
          </p:nvSpPr>
          <p:spPr>
            <a:xfrm>
              <a:off x="5029893" y="4864474"/>
              <a:ext cx="644235" cy="675042"/>
            </a:xfrm>
            <a:prstGeom prst="rect">
              <a:avLst/>
            </a:prstGeom>
            <a:blipFill>
              <a:blip r:embed="rId16" cstate="print"/>
              <a:stretch>
                <a:fillRect/>
              </a:stretch>
            </a:blipFill>
          </p:spPr>
          <p:txBody>
            <a:bodyPr wrap="square" lIns="0" tIns="0" rIns="0" bIns="0" rtlCol="0"/>
            <a:lstStyle/>
            <a:p>
              <a:endParaRPr/>
            </a:p>
          </p:txBody>
        </p:sp>
        <p:sp>
          <p:nvSpPr>
            <p:cNvPr id="50" name="object 47"/>
            <p:cNvSpPr/>
            <p:nvPr/>
          </p:nvSpPr>
          <p:spPr>
            <a:xfrm>
              <a:off x="5990013" y="4864474"/>
              <a:ext cx="656012" cy="675042"/>
            </a:xfrm>
            <a:prstGeom prst="rect">
              <a:avLst/>
            </a:prstGeom>
            <a:blipFill>
              <a:blip r:embed="rId17" cstate="print"/>
              <a:stretch>
                <a:fillRect/>
              </a:stretch>
            </a:blipFill>
          </p:spPr>
          <p:txBody>
            <a:bodyPr wrap="square" lIns="0" tIns="0" rIns="0" bIns="0" rtlCol="0"/>
            <a:lstStyle/>
            <a:p>
              <a:endParaRPr/>
            </a:p>
          </p:txBody>
        </p:sp>
        <p:sp>
          <p:nvSpPr>
            <p:cNvPr id="51" name="object 48"/>
            <p:cNvSpPr/>
            <p:nvPr/>
          </p:nvSpPr>
          <p:spPr>
            <a:xfrm>
              <a:off x="6913417" y="4864474"/>
              <a:ext cx="656705" cy="675042"/>
            </a:xfrm>
            <a:prstGeom prst="rect">
              <a:avLst/>
            </a:prstGeom>
            <a:blipFill>
              <a:blip r:embed="rId18"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704903"/>
            <a:r>
              <a:rPr spc="-4" dirty="0"/>
              <a:t>Cell Architecture:</a:t>
            </a:r>
            <a:r>
              <a:rPr spc="4" dirty="0"/>
              <a:t> </a:t>
            </a:r>
            <a:r>
              <a:rPr spc="-4" dirty="0"/>
              <a:t>Layout</a:t>
            </a:r>
          </a:p>
        </p:txBody>
      </p:sp>
      <p:sp>
        <p:nvSpPr>
          <p:cNvPr id="4" name="object 3"/>
          <p:cNvSpPr/>
          <p:nvPr/>
        </p:nvSpPr>
        <p:spPr>
          <a:xfrm>
            <a:off x="1237211" y="1908809"/>
            <a:ext cx="6650182" cy="463923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1680484"/>
            <a:r>
              <a:rPr spc="-4" dirty="0"/>
              <a:t>Cell</a:t>
            </a:r>
            <a:r>
              <a:rPr spc="-31" dirty="0"/>
              <a:t> </a:t>
            </a:r>
            <a:r>
              <a:rPr spc="-4" dirty="0"/>
              <a:t>Architecture</a:t>
            </a:r>
          </a:p>
        </p:txBody>
      </p:sp>
      <p:grpSp>
        <p:nvGrpSpPr>
          <p:cNvPr id="159" name="Group 158"/>
          <p:cNvGrpSpPr/>
          <p:nvPr/>
        </p:nvGrpSpPr>
        <p:grpSpPr>
          <a:xfrm>
            <a:off x="1905000" y="1066800"/>
            <a:ext cx="5195571" cy="3832412"/>
            <a:chOff x="2068483" y="2312221"/>
            <a:chExt cx="5195571" cy="3832412"/>
          </a:xfrm>
        </p:grpSpPr>
        <p:sp>
          <p:nvSpPr>
            <p:cNvPr id="3" name="object 3"/>
            <p:cNvSpPr/>
            <p:nvPr/>
          </p:nvSpPr>
          <p:spPr>
            <a:xfrm>
              <a:off x="2490700" y="3912422"/>
              <a:ext cx="40524" cy="87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27816" y="3912422"/>
              <a:ext cx="118455" cy="874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82294" y="3903681"/>
              <a:ext cx="41216" cy="174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604808" y="3903681"/>
              <a:ext cx="41216" cy="1748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091844" y="5002305"/>
              <a:ext cx="54725" cy="75236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292041" y="5677349"/>
              <a:ext cx="63038" cy="8606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068484" y="3414880"/>
              <a:ext cx="9236" cy="0"/>
            </a:xfrm>
            <a:custGeom>
              <a:avLst/>
              <a:gdLst/>
              <a:ahLst/>
              <a:cxnLst/>
              <a:rect l="l" t="t" r="r" b="b"/>
              <a:pathLst>
                <a:path w="10160">
                  <a:moveTo>
                    <a:pt x="0" y="0"/>
                  </a:moveTo>
                  <a:lnTo>
                    <a:pt x="9905" y="0"/>
                  </a:lnTo>
                </a:path>
              </a:pathLst>
            </a:custGeom>
            <a:ln w="9144">
              <a:solidFill>
                <a:srgbClr val="3F3F3F"/>
              </a:solidFill>
            </a:ln>
          </p:spPr>
          <p:txBody>
            <a:bodyPr wrap="square" lIns="0" tIns="0" rIns="0" bIns="0" rtlCol="0"/>
            <a:lstStyle/>
            <a:p>
              <a:endParaRPr/>
            </a:p>
          </p:txBody>
        </p:sp>
        <p:sp>
          <p:nvSpPr>
            <p:cNvPr id="10" name="object 10"/>
            <p:cNvSpPr/>
            <p:nvPr/>
          </p:nvSpPr>
          <p:spPr>
            <a:xfrm>
              <a:off x="2068484" y="3423284"/>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11" name="object 11"/>
            <p:cNvSpPr/>
            <p:nvPr/>
          </p:nvSpPr>
          <p:spPr>
            <a:xfrm>
              <a:off x="2068484" y="3432025"/>
              <a:ext cx="9236" cy="0"/>
            </a:xfrm>
            <a:custGeom>
              <a:avLst/>
              <a:gdLst/>
              <a:ahLst/>
              <a:cxnLst/>
              <a:rect l="l" t="t" r="r" b="b"/>
              <a:pathLst>
                <a:path w="10160">
                  <a:moveTo>
                    <a:pt x="0" y="0"/>
                  </a:moveTo>
                  <a:lnTo>
                    <a:pt x="9905" y="0"/>
                  </a:lnTo>
                </a:path>
              </a:pathLst>
            </a:custGeom>
            <a:ln w="9905">
              <a:solidFill>
                <a:srgbClr val="070809"/>
              </a:solidFill>
            </a:ln>
          </p:spPr>
          <p:txBody>
            <a:bodyPr wrap="square" lIns="0" tIns="0" rIns="0" bIns="0" rtlCol="0"/>
            <a:lstStyle/>
            <a:p>
              <a:endParaRPr/>
            </a:p>
          </p:txBody>
        </p:sp>
        <p:sp>
          <p:nvSpPr>
            <p:cNvPr id="12" name="object 12"/>
            <p:cNvSpPr/>
            <p:nvPr/>
          </p:nvSpPr>
          <p:spPr>
            <a:xfrm>
              <a:off x="2068483" y="2312221"/>
              <a:ext cx="5195455" cy="1124174"/>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254240" y="3432025"/>
              <a:ext cx="9814" cy="0"/>
            </a:xfrm>
            <a:custGeom>
              <a:avLst/>
              <a:gdLst/>
              <a:ahLst/>
              <a:cxnLst/>
              <a:rect l="l" t="t" r="r" b="b"/>
              <a:pathLst>
                <a:path w="10795">
                  <a:moveTo>
                    <a:pt x="0" y="0"/>
                  </a:moveTo>
                  <a:lnTo>
                    <a:pt x="10667" y="0"/>
                  </a:lnTo>
                </a:path>
              </a:pathLst>
            </a:custGeom>
            <a:ln w="9905">
              <a:solidFill>
                <a:srgbClr val="FDFDFD"/>
              </a:solidFill>
            </a:ln>
          </p:spPr>
          <p:txBody>
            <a:bodyPr wrap="square" lIns="0" tIns="0" rIns="0" bIns="0" rtlCol="0"/>
            <a:lstStyle/>
            <a:p>
              <a:endParaRPr/>
            </a:p>
          </p:txBody>
        </p:sp>
        <p:sp>
          <p:nvSpPr>
            <p:cNvPr id="14" name="object 14"/>
            <p:cNvSpPr/>
            <p:nvPr/>
          </p:nvSpPr>
          <p:spPr>
            <a:xfrm>
              <a:off x="2068484" y="3440765"/>
              <a:ext cx="9236" cy="0"/>
            </a:xfrm>
            <a:custGeom>
              <a:avLst/>
              <a:gdLst/>
              <a:ahLst/>
              <a:cxnLst/>
              <a:rect l="l" t="t" r="r" b="b"/>
              <a:pathLst>
                <a:path w="10160">
                  <a:moveTo>
                    <a:pt x="0" y="0"/>
                  </a:moveTo>
                  <a:lnTo>
                    <a:pt x="9905" y="0"/>
                  </a:lnTo>
                </a:path>
              </a:pathLst>
            </a:custGeom>
            <a:ln w="9905">
              <a:solidFill>
                <a:srgbClr val="AAAAAA"/>
              </a:solidFill>
            </a:ln>
          </p:spPr>
          <p:txBody>
            <a:bodyPr wrap="square" lIns="0" tIns="0" rIns="0" bIns="0" rtlCol="0"/>
            <a:lstStyle/>
            <a:p>
              <a:endParaRPr/>
            </a:p>
          </p:txBody>
        </p:sp>
        <p:sp>
          <p:nvSpPr>
            <p:cNvPr id="15" name="object 15"/>
            <p:cNvSpPr/>
            <p:nvPr/>
          </p:nvSpPr>
          <p:spPr>
            <a:xfrm>
              <a:off x="7254240" y="3440765"/>
              <a:ext cx="9814" cy="0"/>
            </a:xfrm>
            <a:custGeom>
              <a:avLst/>
              <a:gdLst/>
              <a:ahLst/>
              <a:cxnLst/>
              <a:rect l="l" t="t" r="r" b="b"/>
              <a:pathLst>
                <a:path w="10795">
                  <a:moveTo>
                    <a:pt x="0" y="0"/>
                  </a:moveTo>
                  <a:lnTo>
                    <a:pt x="10667" y="0"/>
                  </a:lnTo>
                </a:path>
              </a:pathLst>
            </a:custGeom>
            <a:ln w="9905">
              <a:solidFill>
                <a:srgbClr val="F1F1F1"/>
              </a:solidFill>
            </a:ln>
          </p:spPr>
          <p:txBody>
            <a:bodyPr wrap="square" lIns="0" tIns="0" rIns="0" bIns="0" rtlCol="0"/>
            <a:lstStyle/>
            <a:p>
              <a:endParaRPr/>
            </a:p>
          </p:txBody>
        </p:sp>
        <p:sp>
          <p:nvSpPr>
            <p:cNvPr id="16" name="object 16"/>
            <p:cNvSpPr/>
            <p:nvPr/>
          </p:nvSpPr>
          <p:spPr>
            <a:xfrm>
              <a:off x="7254240" y="3449506"/>
              <a:ext cx="9814" cy="0"/>
            </a:xfrm>
            <a:custGeom>
              <a:avLst/>
              <a:gdLst/>
              <a:ahLst/>
              <a:cxnLst/>
              <a:rect l="l" t="t" r="r" b="b"/>
              <a:pathLst>
                <a:path w="10795">
                  <a:moveTo>
                    <a:pt x="0" y="0"/>
                  </a:moveTo>
                  <a:lnTo>
                    <a:pt x="10667" y="0"/>
                  </a:lnTo>
                </a:path>
              </a:pathLst>
            </a:custGeom>
            <a:ln w="9905">
              <a:solidFill>
                <a:srgbClr val="5A5C5C"/>
              </a:solidFill>
            </a:ln>
          </p:spPr>
          <p:txBody>
            <a:bodyPr wrap="square" lIns="0" tIns="0" rIns="0" bIns="0" rtlCol="0"/>
            <a:lstStyle/>
            <a:p>
              <a:endParaRPr/>
            </a:p>
          </p:txBody>
        </p:sp>
        <p:sp>
          <p:nvSpPr>
            <p:cNvPr id="17" name="object 17"/>
            <p:cNvSpPr/>
            <p:nvPr/>
          </p:nvSpPr>
          <p:spPr>
            <a:xfrm>
              <a:off x="2068484" y="3458246"/>
              <a:ext cx="9236" cy="0"/>
            </a:xfrm>
            <a:custGeom>
              <a:avLst/>
              <a:gdLst/>
              <a:ahLst/>
              <a:cxnLst/>
              <a:rect l="l" t="t" r="r" b="b"/>
              <a:pathLst>
                <a:path w="10160">
                  <a:moveTo>
                    <a:pt x="0" y="0"/>
                  </a:moveTo>
                  <a:lnTo>
                    <a:pt x="9905" y="0"/>
                  </a:lnTo>
                </a:path>
              </a:pathLst>
            </a:custGeom>
            <a:ln w="9905">
              <a:solidFill>
                <a:srgbClr val="F1F1F1"/>
              </a:solidFill>
            </a:ln>
          </p:spPr>
          <p:txBody>
            <a:bodyPr wrap="square" lIns="0" tIns="0" rIns="0" bIns="0" rtlCol="0"/>
            <a:lstStyle/>
            <a:p>
              <a:endParaRPr/>
            </a:p>
          </p:txBody>
        </p:sp>
        <p:sp>
          <p:nvSpPr>
            <p:cNvPr id="18" name="object 18"/>
            <p:cNvSpPr/>
            <p:nvPr/>
          </p:nvSpPr>
          <p:spPr>
            <a:xfrm>
              <a:off x="7254240" y="3458246"/>
              <a:ext cx="9814" cy="0"/>
            </a:xfrm>
            <a:custGeom>
              <a:avLst/>
              <a:gdLst/>
              <a:ahLst/>
              <a:cxnLst/>
              <a:rect l="l" t="t" r="r" b="b"/>
              <a:pathLst>
                <a:path w="10795">
                  <a:moveTo>
                    <a:pt x="0" y="0"/>
                  </a:moveTo>
                  <a:lnTo>
                    <a:pt x="10667" y="0"/>
                  </a:lnTo>
                </a:path>
              </a:pathLst>
            </a:custGeom>
            <a:ln w="9905">
              <a:solidFill>
                <a:srgbClr val="6B6B6B"/>
              </a:solidFill>
            </a:ln>
          </p:spPr>
          <p:txBody>
            <a:bodyPr wrap="square" lIns="0" tIns="0" rIns="0" bIns="0" rtlCol="0"/>
            <a:lstStyle/>
            <a:p>
              <a:endParaRPr/>
            </a:p>
          </p:txBody>
        </p:sp>
        <p:sp>
          <p:nvSpPr>
            <p:cNvPr id="19" name="object 19"/>
            <p:cNvSpPr/>
            <p:nvPr/>
          </p:nvSpPr>
          <p:spPr>
            <a:xfrm>
              <a:off x="2068484" y="3466988"/>
              <a:ext cx="9236" cy="0"/>
            </a:xfrm>
            <a:custGeom>
              <a:avLst/>
              <a:gdLst/>
              <a:ahLst/>
              <a:cxnLst/>
              <a:rect l="l" t="t" r="r" b="b"/>
              <a:pathLst>
                <a:path w="10160">
                  <a:moveTo>
                    <a:pt x="0" y="0"/>
                  </a:moveTo>
                  <a:lnTo>
                    <a:pt x="9905" y="0"/>
                  </a:lnTo>
                </a:path>
              </a:pathLst>
            </a:custGeom>
            <a:ln w="9905">
              <a:solidFill>
                <a:srgbClr val="9C9C9C"/>
              </a:solidFill>
            </a:ln>
          </p:spPr>
          <p:txBody>
            <a:bodyPr wrap="square" lIns="0" tIns="0" rIns="0" bIns="0" rtlCol="0"/>
            <a:lstStyle/>
            <a:p>
              <a:endParaRPr/>
            </a:p>
          </p:txBody>
        </p:sp>
        <p:sp>
          <p:nvSpPr>
            <p:cNvPr id="20" name="object 20"/>
            <p:cNvSpPr/>
            <p:nvPr/>
          </p:nvSpPr>
          <p:spPr>
            <a:xfrm>
              <a:off x="7254240" y="3466988"/>
              <a:ext cx="9814" cy="0"/>
            </a:xfrm>
            <a:custGeom>
              <a:avLst/>
              <a:gdLst/>
              <a:ahLst/>
              <a:cxnLst/>
              <a:rect l="l" t="t" r="r" b="b"/>
              <a:pathLst>
                <a:path w="10795">
                  <a:moveTo>
                    <a:pt x="0" y="0"/>
                  </a:moveTo>
                  <a:lnTo>
                    <a:pt x="10667" y="0"/>
                  </a:lnTo>
                </a:path>
              </a:pathLst>
            </a:custGeom>
            <a:ln w="9905">
              <a:solidFill>
                <a:srgbClr val="757575"/>
              </a:solidFill>
            </a:ln>
          </p:spPr>
          <p:txBody>
            <a:bodyPr wrap="square" lIns="0" tIns="0" rIns="0" bIns="0" rtlCol="0"/>
            <a:lstStyle/>
            <a:p>
              <a:endParaRPr/>
            </a:p>
          </p:txBody>
        </p:sp>
        <p:sp>
          <p:nvSpPr>
            <p:cNvPr id="21" name="object 21"/>
            <p:cNvSpPr/>
            <p:nvPr/>
          </p:nvSpPr>
          <p:spPr>
            <a:xfrm>
              <a:off x="2068484" y="3475729"/>
              <a:ext cx="9236" cy="0"/>
            </a:xfrm>
            <a:custGeom>
              <a:avLst/>
              <a:gdLst/>
              <a:ahLst/>
              <a:cxnLst/>
              <a:rect l="l" t="t" r="r" b="b"/>
              <a:pathLst>
                <a:path w="10160">
                  <a:moveTo>
                    <a:pt x="0" y="0"/>
                  </a:moveTo>
                  <a:lnTo>
                    <a:pt x="9905" y="0"/>
                  </a:lnTo>
                </a:path>
              </a:pathLst>
            </a:custGeom>
            <a:ln w="9905">
              <a:solidFill>
                <a:srgbClr val="797979"/>
              </a:solidFill>
            </a:ln>
          </p:spPr>
          <p:txBody>
            <a:bodyPr wrap="square" lIns="0" tIns="0" rIns="0" bIns="0" rtlCol="0"/>
            <a:lstStyle/>
            <a:p>
              <a:endParaRPr/>
            </a:p>
          </p:txBody>
        </p:sp>
        <p:sp>
          <p:nvSpPr>
            <p:cNvPr id="22" name="object 22"/>
            <p:cNvSpPr/>
            <p:nvPr/>
          </p:nvSpPr>
          <p:spPr>
            <a:xfrm>
              <a:off x="7254240" y="3475729"/>
              <a:ext cx="9814" cy="0"/>
            </a:xfrm>
            <a:custGeom>
              <a:avLst/>
              <a:gdLst/>
              <a:ahLst/>
              <a:cxnLst/>
              <a:rect l="l" t="t" r="r" b="b"/>
              <a:pathLst>
                <a:path w="10795">
                  <a:moveTo>
                    <a:pt x="0" y="0"/>
                  </a:moveTo>
                  <a:lnTo>
                    <a:pt x="10667" y="0"/>
                  </a:lnTo>
                </a:path>
              </a:pathLst>
            </a:custGeom>
            <a:ln w="9905">
              <a:solidFill>
                <a:srgbClr val="D9D9D9"/>
              </a:solidFill>
            </a:ln>
          </p:spPr>
          <p:txBody>
            <a:bodyPr wrap="square" lIns="0" tIns="0" rIns="0" bIns="0" rtlCol="0"/>
            <a:lstStyle/>
            <a:p>
              <a:endParaRPr/>
            </a:p>
          </p:txBody>
        </p:sp>
        <p:sp>
          <p:nvSpPr>
            <p:cNvPr id="23" name="object 23"/>
            <p:cNvSpPr/>
            <p:nvPr/>
          </p:nvSpPr>
          <p:spPr>
            <a:xfrm>
              <a:off x="2068484" y="3484133"/>
              <a:ext cx="9236" cy="0"/>
            </a:xfrm>
            <a:custGeom>
              <a:avLst/>
              <a:gdLst/>
              <a:ahLst/>
              <a:cxnLst/>
              <a:rect l="l" t="t" r="r" b="b"/>
              <a:pathLst>
                <a:path w="10160">
                  <a:moveTo>
                    <a:pt x="0" y="0"/>
                  </a:moveTo>
                  <a:lnTo>
                    <a:pt x="9905" y="0"/>
                  </a:lnTo>
                </a:path>
              </a:pathLst>
            </a:custGeom>
            <a:ln w="9144">
              <a:solidFill>
                <a:srgbClr val="757575"/>
              </a:solidFill>
            </a:ln>
          </p:spPr>
          <p:txBody>
            <a:bodyPr wrap="square" lIns="0" tIns="0" rIns="0" bIns="0" rtlCol="0"/>
            <a:lstStyle/>
            <a:p>
              <a:endParaRPr/>
            </a:p>
          </p:txBody>
        </p:sp>
        <p:sp>
          <p:nvSpPr>
            <p:cNvPr id="24" name="object 24"/>
            <p:cNvSpPr/>
            <p:nvPr/>
          </p:nvSpPr>
          <p:spPr>
            <a:xfrm>
              <a:off x="2068484" y="3492537"/>
              <a:ext cx="9236" cy="0"/>
            </a:xfrm>
            <a:custGeom>
              <a:avLst/>
              <a:gdLst/>
              <a:ahLst/>
              <a:cxnLst/>
              <a:rect l="l" t="t" r="r" b="b"/>
              <a:pathLst>
                <a:path w="10160">
                  <a:moveTo>
                    <a:pt x="0" y="0"/>
                  </a:moveTo>
                  <a:lnTo>
                    <a:pt x="9905" y="0"/>
                  </a:lnTo>
                </a:path>
              </a:pathLst>
            </a:custGeom>
            <a:ln w="9905">
              <a:solidFill>
                <a:srgbClr val="D9D9D9"/>
              </a:solidFill>
            </a:ln>
          </p:spPr>
          <p:txBody>
            <a:bodyPr wrap="square" lIns="0" tIns="0" rIns="0" bIns="0" rtlCol="0"/>
            <a:lstStyle/>
            <a:p>
              <a:endParaRPr/>
            </a:p>
          </p:txBody>
        </p:sp>
        <p:sp>
          <p:nvSpPr>
            <p:cNvPr id="25" name="object 25"/>
            <p:cNvSpPr/>
            <p:nvPr/>
          </p:nvSpPr>
          <p:spPr>
            <a:xfrm>
              <a:off x="7254240" y="3492537"/>
              <a:ext cx="9814" cy="0"/>
            </a:xfrm>
            <a:custGeom>
              <a:avLst/>
              <a:gdLst/>
              <a:ahLst/>
              <a:cxnLst/>
              <a:rect l="l" t="t" r="r" b="b"/>
              <a:pathLst>
                <a:path w="10795">
                  <a:moveTo>
                    <a:pt x="0" y="0"/>
                  </a:moveTo>
                  <a:lnTo>
                    <a:pt x="10667" y="0"/>
                  </a:lnTo>
                </a:path>
              </a:pathLst>
            </a:custGeom>
            <a:ln w="9905">
              <a:solidFill>
                <a:srgbClr val="A1A1A1"/>
              </a:solidFill>
            </a:ln>
          </p:spPr>
          <p:txBody>
            <a:bodyPr wrap="square" lIns="0" tIns="0" rIns="0" bIns="0" rtlCol="0"/>
            <a:lstStyle/>
            <a:p>
              <a:endParaRPr/>
            </a:p>
          </p:txBody>
        </p:sp>
        <p:sp>
          <p:nvSpPr>
            <p:cNvPr id="26" name="object 26"/>
            <p:cNvSpPr/>
            <p:nvPr/>
          </p:nvSpPr>
          <p:spPr>
            <a:xfrm>
              <a:off x="7254240" y="3501278"/>
              <a:ext cx="9814" cy="0"/>
            </a:xfrm>
            <a:custGeom>
              <a:avLst/>
              <a:gdLst/>
              <a:ahLst/>
              <a:cxnLst/>
              <a:rect l="l" t="t" r="r" b="b"/>
              <a:pathLst>
                <a:path w="10795">
                  <a:moveTo>
                    <a:pt x="0" y="0"/>
                  </a:moveTo>
                  <a:lnTo>
                    <a:pt x="10667" y="0"/>
                  </a:lnTo>
                </a:path>
              </a:pathLst>
            </a:custGeom>
            <a:ln w="9905">
              <a:solidFill>
                <a:srgbClr val="797979"/>
              </a:solidFill>
            </a:ln>
          </p:spPr>
          <p:txBody>
            <a:bodyPr wrap="square" lIns="0" tIns="0" rIns="0" bIns="0" rtlCol="0"/>
            <a:lstStyle/>
            <a:p>
              <a:endParaRPr/>
            </a:p>
          </p:txBody>
        </p:sp>
        <p:sp>
          <p:nvSpPr>
            <p:cNvPr id="27" name="object 27"/>
            <p:cNvSpPr/>
            <p:nvPr/>
          </p:nvSpPr>
          <p:spPr>
            <a:xfrm>
              <a:off x="2068484" y="3510019"/>
              <a:ext cx="9236" cy="0"/>
            </a:xfrm>
            <a:custGeom>
              <a:avLst/>
              <a:gdLst/>
              <a:ahLst/>
              <a:cxnLst/>
              <a:rect l="l" t="t" r="r" b="b"/>
              <a:pathLst>
                <a:path w="10160">
                  <a:moveTo>
                    <a:pt x="0" y="0"/>
                  </a:moveTo>
                  <a:lnTo>
                    <a:pt x="9905" y="0"/>
                  </a:lnTo>
                </a:path>
              </a:pathLst>
            </a:custGeom>
            <a:ln w="9905">
              <a:solidFill>
                <a:srgbClr val="D9D9D9"/>
              </a:solidFill>
            </a:ln>
          </p:spPr>
          <p:txBody>
            <a:bodyPr wrap="square" lIns="0" tIns="0" rIns="0" bIns="0" rtlCol="0"/>
            <a:lstStyle/>
            <a:p>
              <a:endParaRPr/>
            </a:p>
          </p:txBody>
        </p:sp>
        <p:sp>
          <p:nvSpPr>
            <p:cNvPr id="28" name="object 28"/>
            <p:cNvSpPr/>
            <p:nvPr/>
          </p:nvSpPr>
          <p:spPr>
            <a:xfrm>
              <a:off x="7254240" y="3510019"/>
              <a:ext cx="9814" cy="0"/>
            </a:xfrm>
            <a:custGeom>
              <a:avLst/>
              <a:gdLst/>
              <a:ahLst/>
              <a:cxnLst/>
              <a:rect l="l" t="t" r="r" b="b"/>
              <a:pathLst>
                <a:path w="10795">
                  <a:moveTo>
                    <a:pt x="0" y="0"/>
                  </a:moveTo>
                  <a:lnTo>
                    <a:pt x="10667" y="0"/>
                  </a:lnTo>
                </a:path>
              </a:pathLst>
            </a:custGeom>
            <a:ln w="9905">
              <a:solidFill>
                <a:srgbClr val="757575"/>
              </a:solidFill>
            </a:ln>
          </p:spPr>
          <p:txBody>
            <a:bodyPr wrap="square" lIns="0" tIns="0" rIns="0" bIns="0" rtlCol="0"/>
            <a:lstStyle/>
            <a:p>
              <a:endParaRPr/>
            </a:p>
          </p:txBody>
        </p:sp>
        <p:sp>
          <p:nvSpPr>
            <p:cNvPr id="29" name="object 29"/>
            <p:cNvSpPr/>
            <p:nvPr/>
          </p:nvSpPr>
          <p:spPr>
            <a:xfrm>
              <a:off x="2068484" y="3518759"/>
              <a:ext cx="9236" cy="0"/>
            </a:xfrm>
            <a:custGeom>
              <a:avLst/>
              <a:gdLst/>
              <a:ahLst/>
              <a:cxnLst/>
              <a:rect l="l" t="t" r="r" b="b"/>
              <a:pathLst>
                <a:path w="10160">
                  <a:moveTo>
                    <a:pt x="0" y="0"/>
                  </a:moveTo>
                  <a:lnTo>
                    <a:pt x="9905" y="0"/>
                  </a:lnTo>
                </a:path>
              </a:pathLst>
            </a:custGeom>
            <a:ln w="9905">
              <a:solidFill>
                <a:srgbClr val="919191"/>
              </a:solidFill>
            </a:ln>
          </p:spPr>
          <p:txBody>
            <a:bodyPr wrap="square" lIns="0" tIns="0" rIns="0" bIns="0" rtlCol="0"/>
            <a:lstStyle/>
            <a:p>
              <a:endParaRPr/>
            </a:p>
          </p:txBody>
        </p:sp>
        <p:sp>
          <p:nvSpPr>
            <p:cNvPr id="30" name="object 30"/>
            <p:cNvSpPr/>
            <p:nvPr/>
          </p:nvSpPr>
          <p:spPr>
            <a:xfrm>
              <a:off x="7254240" y="3518759"/>
              <a:ext cx="9814" cy="0"/>
            </a:xfrm>
            <a:custGeom>
              <a:avLst/>
              <a:gdLst/>
              <a:ahLst/>
              <a:cxnLst/>
              <a:rect l="l" t="t" r="r" b="b"/>
              <a:pathLst>
                <a:path w="10795">
                  <a:moveTo>
                    <a:pt x="0" y="0"/>
                  </a:moveTo>
                  <a:lnTo>
                    <a:pt x="10667" y="0"/>
                  </a:lnTo>
                </a:path>
              </a:pathLst>
            </a:custGeom>
            <a:ln w="9905">
              <a:solidFill>
                <a:srgbClr val="D9D9D9"/>
              </a:solidFill>
            </a:ln>
          </p:spPr>
          <p:txBody>
            <a:bodyPr wrap="square" lIns="0" tIns="0" rIns="0" bIns="0" rtlCol="0"/>
            <a:lstStyle/>
            <a:p>
              <a:endParaRPr/>
            </a:p>
          </p:txBody>
        </p:sp>
        <p:sp>
          <p:nvSpPr>
            <p:cNvPr id="31" name="object 31"/>
            <p:cNvSpPr/>
            <p:nvPr/>
          </p:nvSpPr>
          <p:spPr>
            <a:xfrm>
              <a:off x="2068484" y="3527500"/>
              <a:ext cx="9236" cy="0"/>
            </a:xfrm>
            <a:custGeom>
              <a:avLst/>
              <a:gdLst/>
              <a:ahLst/>
              <a:cxnLst/>
              <a:rect l="l" t="t" r="r" b="b"/>
              <a:pathLst>
                <a:path w="10160">
                  <a:moveTo>
                    <a:pt x="0" y="0"/>
                  </a:moveTo>
                  <a:lnTo>
                    <a:pt x="9905" y="0"/>
                  </a:lnTo>
                </a:path>
              </a:pathLst>
            </a:custGeom>
            <a:ln w="9905">
              <a:solidFill>
                <a:srgbClr val="4A4A4A"/>
              </a:solidFill>
            </a:ln>
          </p:spPr>
          <p:txBody>
            <a:bodyPr wrap="square" lIns="0" tIns="0" rIns="0" bIns="0" rtlCol="0"/>
            <a:lstStyle/>
            <a:p>
              <a:endParaRPr/>
            </a:p>
          </p:txBody>
        </p:sp>
        <p:sp>
          <p:nvSpPr>
            <p:cNvPr id="32" name="object 32"/>
            <p:cNvSpPr/>
            <p:nvPr/>
          </p:nvSpPr>
          <p:spPr>
            <a:xfrm>
              <a:off x="2068484" y="3536240"/>
              <a:ext cx="9236" cy="0"/>
            </a:xfrm>
            <a:custGeom>
              <a:avLst/>
              <a:gdLst/>
              <a:ahLst/>
              <a:cxnLst/>
              <a:rect l="l" t="t" r="r" b="b"/>
              <a:pathLst>
                <a:path w="10160">
                  <a:moveTo>
                    <a:pt x="0" y="0"/>
                  </a:moveTo>
                  <a:lnTo>
                    <a:pt x="9905" y="0"/>
                  </a:lnTo>
                </a:path>
              </a:pathLst>
            </a:custGeom>
            <a:ln w="9905">
              <a:solidFill>
                <a:srgbClr val="4A4A4A"/>
              </a:solidFill>
            </a:ln>
          </p:spPr>
          <p:txBody>
            <a:bodyPr wrap="square" lIns="0" tIns="0" rIns="0" bIns="0" rtlCol="0"/>
            <a:lstStyle/>
            <a:p>
              <a:endParaRPr/>
            </a:p>
          </p:txBody>
        </p:sp>
        <p:sp>
          <p:nvSpPr>
            <p:cNvPr id="33" name="object 33"/>
            <p:cNvSpPr/>
            <p:nvPr/>
          </p:nvSpPr>
          <p:spPr>
            <a:xfrm>
              <a:off x="7254240" y="3536240"/>
              <a:ext cx="9814" cy="0"/>
            </a:xfrm>
            <a:custGeom>
              <a:avLst/>
              <a:gdLst/>
              <a:ahLst/>
              <a:cxnLst/>
              <a:rect l="l" t="t" r="r" b="b"/>
              <a:pathLst>
                <a:path w="10795">
                  <a:moveTo>
                    <a:pt x="0" y="0"/>
                  </a:moveTo>
                  <a:lnTo>
                    <a:pt x="10667" y="0"/>
                  </a:lnTo>
                </a:path>
              </a:pathLst>
            </a:custGeom>
            <a:ln w="9905">
              <a:solidFill>
                <a:srgbClr val="E9E9E9"/>
              </a:solidFill>
            </a:ln>
          </p:spPr>
          <p:txBody>
            <a:bodyPr wrap="square" lIns="0" tIns="0" rIns="0" bIns="0" rtlCol="0"/>
            <a:lstStyle/>
            <a:p>
              <a:endParaRPr/>
            </a:p>
          </p:txBody>
        </p:sp>
        <p:sp>
          <p:nvSpPr>
            <p:cNvPr id="34" name="object 34"/>
            <p:cNvSpPr/>
            <p:nvPr/>
          </p:nvSpPr>
          <p:spPr>
            <a:xfrm>
              <a:off x="2068484" y="3544645"/>
              <a:ext cx="9236" cy="0"/>
            </a:xfrm>
            <a:custGeom>
              <a:avLst/>
              <a:gdLst/>
              <a:ahLst/>
              <a:cxnLst/>
              <a:rect l="l" t="t" r="r" b="b"/>
              <a:pathLst>
                <a:path w="10160">
                  <a:moveTo>
                    <a:pt x="0" y="0"/>
                  </a:moveTo>
                  <a:lnTo>
                    <a:pt x="9905" y="0"/>
                  </a:lnTo>
                </a:path>
              </a:pathLst>
            </a:custGeom>
            <a:ln w="9144">
              <a:solidFill>
                <a:srgbClr val="D2D2D2"/>
              </a:solidFill>
            </a:ln>
          </p:spPr>
          <p:txBody>
            <a:bodyPr wrap="square" lIns="0" tIns="0" rIns="0" bIns="0" rtlCol="0"/>
            <a:lstStyle/>
            <a:p>
              <a:endParaRPr/>
            </a:p>
          </p:txBody>
        </p:sp>
        <p:sp>
          <p:nvSpPr>
            <p:cNvPr id="35" name="object 35"/>
            <p:cNvSpPr/>
            <p:nvPr/>
          </p:nvSpPr>
          <p:spPr>
            <a:xfrm>
              <a:off x="7254240" y="3544645"/>
              <a:ext cx="9814" cy="0"/>
            </a:xfrm>
            <a:custGeom>
              <a:avLst/>
              <a:gdLst/>
              <a:ahLst/>
              <a:cxnLst/>
              <a:rect l="l" t="t" r="r" b="b"/>
              <a:pathLst>
                <a:path w="10795">
                  <a:moveTo>
                    <a:pt x="0" y="0"/>
                  </a:moveTo>
                  <a:lnTo>
                    <a:pt x="10667" y="0"/>
                  </a:lnTo>
                </a:path>
              </a:pathLst>
            </a:custGeom>
            <a:ln w="9144">
              <a:solidFill>
                <a:srgbClr val="757575"/>
              </a:solidFill>
            </a:ln>
          </p:spPr>
          <p:txBody>
            <a:bodyPr wrap="square" lIns="0" tIns="0" rIns="0" bIns="0" rtlCol="0"/>
            <a:lstStyle/>
            <a:p>
              <a:endParaRPr/>
            </a:p>
          </p:txBody>
        </p:sp>
        <p:sp>
          <p:nvSpPr>
            <p:cNvPr id="36" name="object 36"/>
            <p:cNvSpPr/>
            <p:nvPr/>
          </p:nvSpPr>
          <p:spPr>
            <a:xfrm>
              <a:off x="7254240" y="3553049"/>
              <a:ext cx="9814" cy="0"/>
            </a:xfrm>
            <a:custGeom>
              <a:avLst/>
              <a:gdLst/>
              <a:ahLst/>
              <a:cxnLst/>
              <a:rect l="l" t="t" r="r" b="b"/>
              <a:pathLst>
                <a:path w="10795">
                  <a:moveTo>
                    <a:pt x="0" y="0"/>
                  </a:moveTo>
                  <a:lnTo>
                    <a:pt x="10667" y="0"/>
                  </a:lnTo>
                </a:path>
              </a:pathLst>
            </a:custGeom>
            <a:ln w="9905">
              <a:solidFill>
                <a:srgbClr val="070809"/>
              </a:solidFill>
            </a:ln>
          </p:spPr>
          <p:txBody>
            <a:bodyPr wrap="square" lIns="0" tIns="0" rIns="0" bIns="0" rtlCol="0"/>
            <a:lstStyle/>
            <a:p>
              <a:endParaRPr/>
            </a:p>
          </p:txBody>
        </p:sp>
        <p:sp>
          <p:nvSpPr>
            <p:cNvPr id="37" name="object 37"/>
            <p:cNvSpPr/>
            <p:nvPr/>
          </p:nvSpPr>
          <p:spPr>
            <a:xfrm>
              <a:off x="2068484" y="3561790"/>
              <a:ext cx="9236" cy="0"/>
            </a:xfrm>
            <a:custGeom>
              <a:avLst/>
              <a:gdLst/>
              <a:ahLst/>
              <a:cxnLst/>
              <a:rect l="l" t="t" r="r" b="b"/>
              <a:pathLst>
                <a:path w="10160">
                  <a:moveTo>
                    <a:pt x="0" y="0"/>
                  </a:moveTo>
                  <a:lnTo>
                    <a:pt x="9905" y="0"/>
                  </a:lnTo>
                </a:path>
              </a:pathLst>
            </a:custGeom>
            <a:ln w="9905">
              <a:solidFill>
                <a:srgbClr val="797979"/>
              </a:solidFill>
            </a:ln>
          </p:spPr>
          <p:txBody>
            <a:bodyPr wrap="square" lIns="0" tIns="0" rIns="0" bIns="0" rtlCol="0"/>
            <a:lstStyle/>
            <a:p>
              <a:endParaRPr/>
            </a:p>
          </p:txBody>
        </p:sp>
        <p:sp>
          <p:nvSpPr>
            <p:cNvPr id="38" name="object 38"/>
            <p:cNvSpPr/>
            <p:nvPr/>
          </p:nvSpPr>
          <p:spPr>
            <a:xfrm>
              <a:off x="7254240" y="3561790"/>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39" name="object 39"/>
            <p:cNvSpPr/>
            <p:nvPr/>
          </p:nvSpPr>
          <p:spPr>
            <a:xfrm>
              <a:off x="7254240" y="3570530"/>
              <a:ext cx="9814" cy="0"/>
            </a:xfrm>
            <a:custGeom>
              <a:avLst/>
              <a:gdLst/>
              <a:ahLst/>
              <a:cxnLst/>
              <a:rect l="l" t="t" r="r" b="b"/>
              <a:pathLst>
                <a:path w="10795">
                  <a:moveTo>
                    <a:pt x="0" y="0"/>
                  </a:moveTo>
                  <a:lnTo>
                    <a:pt x="10667" y="0"/>
                  </a:lnTo>
                </a:path>
              </a:pathLst>
            </a:custGeom>
            <a:ln w="9905">
              <a:solidFill>
                <a:srgbClr val="B1B1B1"/>
              </a:solidFill>
            </a:ln>
          </p:spPr>
          <p:txBody>
            <a:bodyPr wrap="square" lIns="0" tIns="0" rIns="0" bIns="0" rtlCol="0"/>
            <a:lstStyle/>
            <a:p>
              <a:endParaRPr/>
            </a:p>
          </p:txBody>
        </p:sp>
        <p:sp>
          <p:nvSpPr>
            <p:cNvPr id="40" name="object 40"/>
            <p:cNvSpPr/>
            <p:nvPr/>
          </p:nvSpPr>
          <p:spPr>
            <a:xfrm>
              <a:off x="2367742" y="3436396"/>
              <a:ext cx="4896196" cy="476025"/>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3503123" y="3912422"/>
              <a:ext cx="72735" cy="8740"/>
            </a:xfrm>
            <a:prstGeom prst="rect">
              <a:avLst/>
            </a:prstGeom>
            <a:blipFill>
              <a:blip r:embed="rId10" cstate="print"/>
              <a:stretch>
                <a:fillRect/>
              </a:stretch>
            </a:blipFill>
          </p:spPr>
          <p:txBody>
            <a:bodyPr wrap="square" lIns="0" tIns="0" rIns="0" bIns="0" rtlCol="0"/>
            <a:lstStyle/>
            <a:p>
              <a:endParaRPr/>
            </a:p>
          </p:txBody>
        </p:sp>
        <p:sp>
          <p:nvSpPr>
            <p:cNvPr id="42" name="object 42"/>
            <p:cNvSpPr/>
            <p:nvPr/>
          </p:nvSpPr>
          <p:spPr>
            <a:xfrm>
              <a:off x="3612572" y="3912422"/>
              <a:ext cx="18010" cy="8740"/>
            </a:xfrm>
            <a:prstGeom prst="rect">
              <a:avLst/>
            </a:prstGeom>
            <a:blipFill>
              <a:blip r:embed="rId11" cstate="print"/>
              <a:stretch>
                <a:fillRect/>
              </a:stretch>
            </a:blipFill>
          </p:spPr>
          <p:txBody>
            <a:bodyPr wrap="square" lIns="0" tIns="0" rIns="0" bIns="0" rtlCol="0"/>
            <a:lstStyle/>
            <a:p>
              <a:endParaRPr/>
            </a:p>
          </p:txBody>
        </p:sp>
        <p:sp>
          <p:nvSpPr>
            <p:cNvPr id="43" name="object 43"/>
            <p:cNvSpPr/>
            <p:nvPr/>
          </p:nvSpPr>
          <p:spPr>
            <a:xfrm>
              <a:off x="4084320" y="3912422"/>
              <a:ext cx="127461" cy="8740"/>
            </a:xfrm>
            <a:prstGeom prst="rect">
              <a:avLst/>
            </a:prstGeom>
            <a:blipFill>
              <a:blip r:embed="rId12" cstate="print"/>
              <a:stretch>
                <a:fillRect/>
              </a:stretch>
            </a:blipFill>
          </p:spPr>
          <p:txBody>
            <a:bodyPr wrap="square" lIns="0" tIns="0" rIns="0" bIns="0" rtlCol="0"/>
            <a:lstStyle/>
            <a:p>
              <a:endParaRPr/>
            </a:p>
          </p:txBody>
        </p:sp>
        <p:sp>
          <p:nvSpPr>
            <p:cNvPr id="44" name="object 44"/>
            <p:cNvSpPr/>
            <p:nvPr/>
          </p:nvSpPr>
          <p:spPr>
            <a:xfrm>
              <a:off x="4693228" y="3912422"/>
              <a:ext cx="126768" cy="8740"/>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5265420" y="3912422"/>
              <a:ext cx="126768" cy="8740"/>
            </a:xfrm>
            <a:prstGeom prst="rect">
              <a:avLst/>
            </a:prstGeom>
            <a:blipFill>
              <a:blip r:embed="rId13" cstate="print"/>
              <a:stretch>
                <a:fillRect/>
              </a:stretch>
            </a:blipFill>
          </p:spPr>
          <p:txBody>
            <a:bodyPr wrap="square" lIns="0" tIns="0" rIns="0" bIns="0" rtlCol="0"/>
            <a:lstStyle/>
            <a:p>
              <a:endParaRPr/>
            </a:p>
          </p:txBody>
        </p:sp>
        <p:sp>
          <p:nvSpPr>
            <p:cNvPr id="46" name="object 46"/>
            <p:cNvSpPr/>
            <p:nvPr/>
          </p:nvSpPr>
          <p:spPr>
            <a:xfrm>
              <a:off x="5864629" y="3912422"/>
              <a:ext cx="72735" cy="8740"/>
            </a:xfrm>
            <a:prstGeom prst="rect">
              <a:avLst/>
            </a:prstGeom>
            <a:blipFill>
              <a:blip r:embed="rId10" cstate="print"/>
              <a:stretch>
                <a:fillRect/>
              </a:stretch>
            </a:blipFill>
          </p:spPr>
          <p:txBody>
            <a:bodyPr wrap="square" lIns="0" tIns="0" rIns="0" bIns="0" rtlCol="0"/>
            <a:lstStyle/>
            <a:p>
              <a:endParaRPr/>
            </a:p>
          </p:txBody>
        </p:sp>
        <p:sp>
          <p:nvSpPr>
            <p:cNvPr id="47" name="object 47"/>
            <p:cNvSpPr/>
            <p:nvPr/>
          </p:nvSpPr>
          <p:spPr>
            <a:xfrm>
              <a:off x="2495203" y="3925532"/>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48" name="object 48"/>
            <p:cNvSpPr/>
            <p:nvPr/>
          </p:nvSpPr>
          <p:spPr>
            <a:xfrm>
              <a:off x="6609311" y="3925532"/>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49" name="object 49"/>
            <p:cNvSpPr/>
            <p:nvPr/>
          </p:nvSpPr>
          <p:spPr>
            <a:xfrm>
              <a:off x="2495203" y="3933936"/>
              <a:ext cx="9236" cy="0"/>
            </a:xfrm>
            <a:custGeom>
              <a:avLst/>
              <a:gdLst/>
              <a:ahLst/>
              <a:cxnLst/>
              <a:rect l="l" t="t" r="r" b="b"/>
              <a:pathLst>
                <a:path w="10160">
                  <a:moveTo>
                    <a:pt x="0" y="0"/>
                  </a:moveTo>
                  <a:lnTo>
                    <a:pt x="9905" y="0"/>
                  </a:lnTo>
                </a:path>
              </a:pathLst>
            </a:custGeom>
            <a:ln w="9144">
              <a:solidFill>
                <a:srgbClr val="000000"/>
              </a:solidFill>
            </a:ln>
          </p:spPr>
          <p:txBody>
            <a:bodyPr wrap="square" lIns="0" tIns="0" rIns="0" bIns="0" rtlCol="0"/>
            <a:lstStyle/>
            <a:p>
              <a:endParaRPr/>
            </a:p>
          </p:txBody>
        </p:sp>
        <p:sp>
          <p:nvSpPr>
            <p:cNvPr id="50" name="object 50"/>
            <p:cNvSpPr/>
            <p:nvPr/>
          </p:nvSpPr>
          <p:spPr>
            <a:xfrm>
              <a:off x="6609311" y="3933936"/>
              <a:ext cx="9814" cy="0"/>
            </a:xfrm>
            <a:custGeom>
              <a:avLst/>
              <a:gdLst/>
              <a:ahLst/>
              <a:cxnLst/>
              <a:rect l="l" t="t" r="r" b="b"/>
              <a:pathLst>
                <a:path w="10795">
                  <a:moveTo>
                    <a:pt x="0" y="0"/>
                  </a:moveTo>
                  <a:lnTo>
                    <a:pt x="10667" y="0"/>
                  </a:lnTo>
                </a:path>
              </a:pathLst>
            </a:custGeom>
            <a:ln w="9144">
              <a:solidFill>
                <a:srgbClr val="000000"/>
              </a:solidFill>
            </a:ln>
          </p:spPr>
          <p:txBody>
            <a:bodyPr wrap="square" lIns="0" tIns="0" rIns="0" bIns="0" rtlCol="0"/>
            <a:lstStyle/>
            <a:p>
              <a:endParaRPr/>
            </a:p>
          </p:txBody>
        </p:sp>
        <p:sp>
          <p:nvSpPr>
            <p:cNvPr id="51" name="object 51"/>
            <p:cNvSpPr/>
            <p:nvPr/>
          </p:nvSpPr>
          <p:spPr>
            <a:xfrm>
              <a:off x="2495203" y="3942341"/>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52" name="object 52"/>
            <p:cNvSpPr/>
            <p:nvPr/>
          </p:nvSpPr>
          <p:spPr>
            <a:xfrm>
              <a:off x="6609311" y="3942341"/>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53" name="object 53"/>
            <p:cNvSpPr/>
            <p:nvPr/>
          </p:nvSpPr>
          <p:spPr>
            <a:xfrm>
              <a:off x="2495203" y="3951081"/>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54" name="object 54"/>
            <p:cNvSpPr/>
            <p:nvPr/>
          </p:nvSpPr>
          <p:spPr>
            <a:xfrm>
              <a:off x="6609311" y="3951081"/>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55" name="object 55"/>
            <p:cNvSpPr/>
            <p:nvPr/>
          </p:nvSpPr>
          <p:spPr>
            <a:xfrm>
              <a:off x="2495203" y="3959822"/>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56" name="object 56"/>
            <p:cNvSpPr/>
            <p:nvPr/>
          </p:nvSpPr>
          <p:spPr>
            <a:xfrm>
              <a:off x="6609311" y="3959822"/>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57" name="object 57"/>
            <p:cNvSpPr/>
            <p:nvPr/>
          </p:nvSpPr>
          <p:spPr>
            <a:xfrm>
              <a:off x="2495203" y="3968562"/>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58" name="object 58"/>
            <p:cNvSpPr/>
            <p:nvPr/>
          </p:nvSpPr>
          <p:spPr>
            <a:xfrm>
              <a:off x="6609311" y="3968562"/>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59" name="object 59"/>
            <p:cNvSpPr/>
            <p:nvPr/>
          </p:nvSpPr>
          <p:spPr>
            <a:xfrm>
              <a:off x="2495203" y="3977303"/>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60" name="object 60"/>
            <p:cNvSpPr/>
            <p:nvPr/>
          </p:nvSpPr>
          <p:spPr>
            <a:xfrm>
              <a:off x="6609311" y="3977303"/>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61" name="object 61"/>
            <p:cNvSpPr/>
            <p:nvPr/>
          </p:nvSpPr>
          <p:spPr>
            <a:xfrm>
              <a:off x="2495203" y="3986044"/>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62" name="object 62"/>
            <p:cNvSpPr/>
            <p:nvPr/>
          </p:nvSpPr>
          <p:spPr>
            <a:xfrm>
              <a:off x="6609311" y="3986044"/>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63" name="object 63"/>
            <p:cNvSpPr/>
            <p:nvPr/>
          </p:nvSpPr>
          <p:spPr>
            <a:xfrm>
              <a:off x="2495203" y="3994784"/>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64" name="object 64"/>
            <p:cNvSpPr/>
            <p:nvPr/>
          </p:nvSpPr>
          <p:spPr>
            <a:xfrm>
              <a:off x="6609311" y="3994784"/>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65" name="object 65"/>
            <p:cNvSpPr/>
            <p:nvPr/>
          </p:nvSpPr>
          <p:spPr>
            <a:xfrm>
              <a:off x="2495203" y="4003189"/>
              <a:ext cx="9236" cy="0"/>
            </a:xfrm>
            <a:custGeom>
              <a:avLst/>
              <a:gdLst/>
              <a:ahLst/>
              <a:cxnLst/>
              <a:rect l="l" t="t" r="r" b="b"/>
              <a:pathLst>
                <a:path w="10160">
                  <a:moveTo>
                    <a:pt x="0" y="0"/>
                  </a:moveTo>
                  <a:lnTo>
                    <a:pt x="9905" y="0"/>
                  </a:lnTo>
                </a:path>
              </a:pathLst>
            </a:custGeom>
            <a:ln w="9144">
              <a:solidFill>
                <a:srgbClr val="000000"/>
              </a:solidFill>
            </a:ln>
          </p:spPr>
          <p:txBody>
            <a:bodyPr wrap="square" lIns="0" tIns="0" rIns="0" bIns="0" rtlCol="0"/>
            <a:lstStyle/>
            <a:p>
              <a:endParaRPr/>
            </a:p>
          </p:txBody>
        </p:sp>
        <p:sp>
          <p:nvSpPr>
            <p:cNvPr id="66" name="object 66"/>
            <p:cNvSpPr/>
            <p:nvPr/>
          </p:nvSpPr>
          <p:spPr>
            <a:xfrm>
              <a:off x="6609311" y="4003189"/>
              <a:ext cx="9814" cy="0"/>
            </a:xfrm>
            <a:custGeom>
              <a:avLst/>
              <a:gdLst/>
              <a:ahLst/>
              <a:cxnLst/>
              <a:rect l="l" t="t" r="r" b="b"/>
              <a:pathLst>
                <a:path w="10795">
                  <a:moveTo>
                    <a:pt x="0" y="0"/>
                  </a:moveTo>
                  <a:lnTo>
                    <a:pt x="10667" y="0"/>
                  </a:lnTo>
                </a:path>
              </a:pathLst>
            </a:custGeom>
            <a:ln w="9144">
              <a:solidFill>
                <a:srgbClr val="000000"/>
              </a:solidFill>
            </a:ln>
          </p:spPr>
          <p:txBody>
            <a:bodyPr wrap="square" lIns="0" tIns="0" rIns="0" bIns="0" rtlCol="0"/>
            <a:lstStyle/>
            <a:p>
              <a:endParaRPr/>
            </a:p>
          </p:txBody>
        </p:sp>
        <p:sp>
          <p:nvSpPr>
            <p:cNvPr id="67" name="object 67"/>
            <p:cNvSpPr/>
            <p:nvPr/>
          </p:nvSpPr>
          <p:spPr>
            <a:xfrm>
              <a:off x="2495203" y="4011593"/>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68" name="object 68"/>
            <p:cNvSpPr/>
            <p:nvPr/>
          </p:nvSpPr>
          <p:spPr>
            <a:xfrm>
              <a:off x="6609311" y="4011593"/>
              <a:ext cx="9814" cy="0"/>
            </a:xfrm>
            <a:custGeom>
              <a:avLst/>
              <a:gdLst/>
              <a:ahLst/>
              <a:cxnLst/>
              <a:rect l="l" t="t" r="r" b="b"/>
              <a:pathLst>
                <a:path w="10795">
                  <a:moveTo>
                    <a:pt x="0" y="0"/>
                  </a:moveTo>
                  <a:lnTo>
                    <a:pt x="10667" y="0"/>
                  </a:lnTo>
                </a:path>
              </a:pathLst>
            </a:custGeom>
            <a:ln w="9905">
              <a:solidFill>
                <a:srgbClr val="000000"/>
              </a:solidFill>
            </a:ln>
          </p:spPr>
          <p:txBody>
            <a:bodyPr wrap="square" lIns="0" tIns="0" rIns="0" bIns="0" rtlCol="0"/>
            <a:lstStyle/>
            <a:p>
              <a:endParaRPr/>
            </a:p>
          </p:txBody>
        </p:sp>
        <p:sp>
          <p:nvSpPr>
            <p:cNvPr id="69" name="object 69"/>
            <p:cNvSpPr/>
            <p:nvPr/>
          </p:nvSpPr>
          <p:spPr>
            <a:xfrm>
              <a:off x="2499705" y="3990415"/>
              <a:ext cx="0" cy="112619"/>
            </a:xfrm>
            <a:custGeom>
              <a:avLst/>
              <a:gdLst/>
              <a:ahLst/>
              <a:cxnLst/>
              <a:rect l="l" t="t" r="r" b="b"/>
              <a:pathLst>
                <a:path h="127635">
                  <a:moveTo>
                    <a:pt x="0" y="0"/>
                  </a:moveTo>
                  <a:lnTo>
                    <a:pt x="0" y="127253"/>
                  </a:lnTo>
                </a:path>
              </a:pathLst>
            </a:custGeom>
            <a:ln w="9905">
              <a:solidFill>
                <a:srgbClr val="000000"/>
              </a:solidFill>
            </a:ln>
          </p:spPr>
          <p:txBody>
            <a:bodyPr wrap="square" lIns="0" tIns="0" rIns="0" bIns="0" rtlCol="0"/>
            <a:lstStyle/>
            <a:p>
              <a:endParaRPr/>
            </a:p>
          </p:txBody>
        </p:sp>
        <p:sp>
          <p:nvSpPr>
            <p:cNvPr id="70" name="object 70"/>
            <p:cNvSpPr/>
            <p:nvPr/>
          </p:nvSpPr>
          <p:spPr>
            <a:xfrm>
              <a:off x="2495203" y="4029074"/>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71" name="object 71"/>
            <p:cNvSpPr/>
            <p:nvPr/>
          </p:nvSpPr>
          <p:spPr>
            <a:xfrm>
              <a:off x="2495203" y="4037815"/>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72" name="object 72"/>
            <p:cNvSpPr/>
            <p:nvPr/>
          </p:nvSpPr>
          <p:spPr>
            <a:xfrm>
              <a:off x="2495203" y="4046555"/>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73" name="object 73"/>
            <p:cNvSpPr/>
            <p:nvPr/>
          </p:nvSpPr>
          <p:spPr>
            <a:xfrm>
              <a:off x="2495203" y="4063701"/>
              <a:ext cx="9236" cy="0"/>
            </a:xfrm>
            <a:custGeom>
              <a:avLst/>
              <a:gdLst/>
              <a:ahLst/>
              <a:cxnLst/>
              <a:rect l="l" t="t" r="r" b="b"/>
              <a:pathLst>
                <a:path w="10160">
                  <a:moveTo>
                    <a:pt x="0" y="0"/>
                  </a:moveTo>
                  <a:lnTo>
                    <a:pt x="9905" y="0"/>
                  </a:lnTo>
                </a:path>
              </a:pathLst>
            </a:custGeom>
            <a:ln w="9144">
              <a:solidFill>
                <a:srgbClr val="000000"/>
              </a:solidFill>
            </a:ln>
          </p:spPr>
          <p:txBody>
            <a:bodyPr wrap="square" lIns="0" tIns="0" rIns="0" bIns="0" rtlCol="0"/>
            <a:lstStyle/>
            <a:p>
              <a:endParaRPr/>
            </a:p>
          </p:txBody>
        </p:sp>
        <p:sp>
          <p:nvSpPr>
            <p:cNvPr id="74" name="object 74"/>
            <p:cNvSpPr/>
            <p:nvPr/>
          </p:nvSpPr>
          <p:spPr>
            <a:xfrm>
              <a:off x="2495203" y="4072106"/>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75" name="object 75"/>
            <p:cNvSpPr/>
            <p:nvPr/>
          </p:nvSpPr>
          <p:spPr>
            <a:xfrm>
              <a:off x="2495203" y="4080846"/>
              <a:ext cx="9236" cy="0"/>
            </a:xfrm>
            <a:custGeom>
              <a:avLst/>
              <a:gdLst/>
              <a:ahLst/>
              <a:cxnLst/>
              <a:rect l="l" t="t" r="r" b="b"/>
              <a:pathLst>
                <a:path w="10160">
                  <a:moveTo>
                    <a:pt x="0" y="0"/>
                  </a:moveTo>
                  <a:lnTo>
                    <a:pt x="9905" y="0"/>
                  </a:lnTo>
                </a:path>
              </a:pathLst>
            </a:custGeom>
            <a:ln w="9905">
              <a:solidFill>
                <a:srgbClr val="000000"/>
              </a:solidFill>
            </a:ln>
          </p:spPr>
          <p:txBody>
            <a:bodyPr wrap="square" lIns="0" tIns="0" rIns="0" bIns="0" rtlCol="0"/>
            <a:lstStyle/>
            <a:p>
              <a:endParaRPr/>
            </a:p>
          </p:txBody>
        </p:sp>
        <p:sp>
          <p:nvSpPr>
            <p:cNvPr id="76" name="object 76"/>
            <p:cNvSpPr/>
            <p:nvPr/>
          </p:nvSpPr>
          <p:spPr>
            <a:xfrm>
              <a:off x="2068484" y="3566159"/>
              <a:ext cx="5104014" cy="631339"/>
            </a:xfrm>
            <a:prstGeom prst="rect">
              <a:avLst/>
            </a:prstGeom>
            <a:blipFill>
              <a:blip r:embed="rId14" cstate="print"/>
              <a:stretch>
                <a:fillRect/>
              </a:stretch>
            </a:blipFill>
          </p:spPr>
          <p:txBody>
            <a:bodyPr wrap="square" lIns="0" tIns="0" rIns="0" bIns="0" rtlCol="0"/>
            <a:lstStyle/>
            <a:p>
              <a:endParaRPr/>
            </a:p>
          </p:txBody>
        </p:sp>
        <p:sp>
          <p:nvSpPr>
            <p:cNvPr id="77" name="object 77"/>
            <p:cNvSpPr/>
            <p:nvPr/>
          </p:nvSpPr>
          <p:spPr>
            <a:xfrm>
              <a:off x="2431473" y="4197499"/>
              <a:ext cx="4468783" cy="277009"/>
            </a:xfrm>
            <a:prstGeom prst="rect">
              <a:avLst/>
            </a:prstGeom>
            <a:blipFill>
              <a:blip r:embed="rId15" cstate="print"/>
              <a:stretch>
                <a:fillRect/>
              </a:stretch>
            </a:blipFill>
          </p:spPr>
          <p:txBody>
            <a:bodyPr wrap="square" lIns="0" tIns="0" rIns="0" bIns="0" rtlCol="0"/>
            <a:lstStyle/>
            <a:p>
              <a:endParaRPr/>
            </a:p>
          </p:txBody>
        </p:sp>
        <p:sp>
          <p:nvSpPr>
            <p:cNvPr id="78" name="object 78"/>
            <p:cNvSpPr/>
            <p:nvPr/>
          </p:nvSpPr>
          <p:spPr>
            <a:xfrm>
              <a:off x="6319058" y="447013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79" name="object 79"/>
            <p:cNvSpPr/>
            <p:nvPr/>
          </p:nvSpPr>
          <p:spPr>
            <a:xfrm>
              <a:off x="6319058" y="447887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0" name="object 80"/>
            <p:cNvSpPr/>
            <p:nvPr/>
          </p:nvSpPr>
          <p:spPr>
            <a:xfrm>
              <a:off x="6319058" y="4487620"/>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1" name="object 81"/>
            <p:cNvSpPr/>
            <p:nvPr/>
          </p:nvSpPr>
          <p:spPr>
            <a:xfrm>
              <a:off x="6323561" y="4465768"/>
              <a:ext cx="0" cy="156322"/>
            </a:xfrm>
            <a:custGeom>
              <a:avLst/>
              <a:gdLst/>
              <a:ahLst/>
              <a:cxnLst/>
              <a:rect l="l" t="t" r="r" b="b"/>
              <a:pathLst>
                <a:path h="177164">
                  <a:moveTo>
                    <a:pt x="0" y="0"/>
                  </a:moveTo>
                  <a:lnTo>
                    <a:pt x="0" y="176783"/>
                  </a:lnTo>
                </a:path>
              </a:pathLst>
            </a:custGeom>
            <a:ln w="9905">
              <a:solidFill>
                <a:srgbClr val="000000"/>
              </a:solidFill>
            </a:ln>
          </p:spPr>
          <p:txBody>
            <a:bodyPr wrap="square" lIns="0" tIns="0" rIns="0" bIns="0" rtlCol="0"/>
            <a:lstStyle/>
            <a:p>
              <a:endParaRPr/>
            </a:p>
          </p:txBody>
        </p:sp>
        <p:sp>
          <p:nvSpPr>
            <p:cNvPr id="82" name="object 82"/>
            <p:cNvSpPr/>
            <p:nvPr/>
          </p:nvSpPr>
          <p:spPr>
            <a:xfrm>
              <a:off x="6319058" y="4505100"/>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3" name="object 83"/>
            <p:cNvSpPr/>
            <p:nvPr/>
          </p:nvSpPr>
          <p:spPr>
            <a:xfrm>
              <a:off x="6319058" y="451384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4" name="object 84"/>
            <p:cNvSpPr/>
            <p:nvPr/>
          </p:nvSpPr>
          <p:spPr>
            <a:xfrm>
              <a:off x="6319058" y="4522245"/>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85" name="object 85"/>
            <p:cNvSpPr/>
            <p:nvPr/>
          </p:nvSpPr>
          <p:spPr>
            <a:xfrm>
              <a:off x="6319058" y="4539390"/>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6" name="object 86"/>
            <p:cNvSpPr/>
            <p:nvPr/>
          </p:nvSpPr>
          <p:spPr>
            <a:xfrm>
              <a:off x="6319058" y="454813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7" name="object 87"/>
            <p:cNvSpPr/>
            <p:nvPr/>
          </p:nvSpPr>
          <p:spPr>
            <a:xfrm>
              <a:off x="6319058" y="455687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8" name="object 88"/>
            <p:cNvSpPr/>
            <p:nvPr/>
          </p:nvSpPr>
          <p:spPr>
            <a:xfrm>
              <a:off x="6319058" y="457435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89" name="object 89"/>
            <p:cNvSpPr/>
            <p:nvPr/>
          </p:nvSpPr>
          <p:spPr>
            <a:xfrm>
              <a:off x="6319058" y="4582757"/>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90" name="object 90"/>
            <p:cNvSpPr/>
            <p:nvPr/>
          </p:nvSpPr>
          <p:spPr>
            <a:xfrm>
              <a:off x="6319058" y="459116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91" name="object 91"/>
            <p:cNvSpPr/>
            <p:nvPr/>
          </p:nvSpPr>
          <p:spPr>
            <a:xfrm>
              <a:off x="6319058" y="460864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92" name="object 92"/>
            <p:cNvSpPr/>
            <p:nvPr/>
          </p:nvSpPr>
          <p:spPr>
            <a:xfrm>
              <a:off x="2086495" y="4474508"/>
              <a:ext cx="4586547" cy="527796"/>
            </a:xfrm>
            <a:prstGeom prst="rect">
              <a:avLst/>
            </a:prstGeom>
            <a:blipFill>
              <a:blip r:embed="rId16" cstate="print"/>
              <a:stretch>
                <a:fillRect/>
              </a:stretch>
            </a:blipFill>
          </p:spPr>
          <p:txBody>
            <a:bodyPr wrap="square" lIns="0" tIns="0" rIns="0" bIns="0" rtlCol="0"/>
            <a:lstStyle/>
            <a:p>
              <a:endParaRPr/>
            </a:p>
          </p:txBody>
        </p:sp>
        <p:sp>
          <p:nvSpPr>
            <p:cNvPr id="93" name="object 93"/>
            <p:cNvSpPr/>
            <p:nvPr/>
          </p:nvSpPr>
          <p:spPr>
            <a:xfrm>
              <a:off x="6319058" y="4997936"/>
              <a:ext cx="9236" cy="0"/>
            </a:xfrm>
            <a:custGeom>
              <a:avLst/>
              <a:gdLst/>
              <a:ahLst/>
              <a:cxnLst/>
              <a:rect l="l" t="t" r="r" b="b"/>
              <a:pathLst>
                <a:path w="10159">
                  <a:moveTo>
                    <a:pt x="0" y="0"/>
                  </a:moveTo>
                  <a:lnTo>
                    <a:pt x="9905" y="0"/>
                  </a:lnTo>
                </a:path>
              </a:pathLst>
            </a:custGeom>
            <a:ln w="9905">
              <a:solidFill>
                <a:srgbClr val="919191"/>
              </a:solidFill>
            </a:ln>
          </p:spPr>
          <p:txBody>
            <a:bodyPr wrap="square" lIns="0" tIns="0" rIns="0" bIns="0" rtlCol="0"/>
            <a:lstStyle/>
            <a:p>
              <a:endParaRPr/>
            </a:p>
          </p:txBody>
        </p:sp>
        <p:sp>
          <p:nvSpPr>
            <p:cNvPr id="94" name="object 94"/>
            <p:cNvSpPr/>
            <p:nvPr/>
          </p:nvSpPr>
          <p:spPr>
            <a:xfrm>
              <a:off x="6319058" y="5006676"/>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95" name="object 95"/>
            <p:cNvSpPr/>
            <p:nvPr/>
          </p:nvSpPr>
          <p:spPr>
            <a:xfrm>
              <a:off x="6323561" y="4993564"/>
              <a:ext cx="0" cy="692524"/>
            </a:xfrm>
            <a:custGeom>
              <a:avLst/>
              <a:gdLst/>
              <a:ahLst/>
              <a:cxnLst/>
              <a:rect l="l" t="t" r="r" b="b"/>
              <a:pathLst>
                <a:path h="784860">
                  <a:moveTo>
                    <a:pt x="0" y="0"/>
                  </a:moveTo>
                  <a:lnTo>
                    <a:pt x="0" y="784859"/>
                  </a:lnTo>
                </a:path>
              </a:pathLst>
            </a:custGeom>
            <a:ln w="9905">
              <a:solidFill>
                <a:srgbClr val="000000"/>
              </a:solidFill>
            </a:ln>
          </p:spPr>
          <p:txBody>
            <a:bodyPr wrap="square" lIns="0" tIns="0" rIns="0" bIns="0" rtlCol="0"/>
            <a:lstStyle/>
            <a:p>
              <a:endParaRPr/>
            </a:p>
          </p:txBody>
        </p:sp>
        <p:sp>
          <p:nvSpPr>
            <p:cNvPr id="96" name="object 96"/>
            <p:cNvSpPr/>
            <p:nvPr/>
          </p:nvSpPr>
          <p:spPr>
            <a:xfrm>
              <a:off x="6319058" y="502415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97" name="object 97"/>
            <p:cNvSpPr/>
            <p:nvPr/>
          </p:nvSpPr>
          <p:spPr>
            <a:xfrm>
              <a:off x="6319058" y="503289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98" name="object 98"/>
            <p:cNvSpPr/>
            <p:nvPr/>
          </p:nvSpPr>
          <p:spPr>
            <a:xfrm>
              <a:off x="6319058" y="5041302"/>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99" name="object 99"/>
            <p:cNvSpPr/>
            <p:nvPr/>
          </p:nvSpPr>
          <p:spPr>
            <a:xfrm>
              <a:off x="6319058" y="505844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0" name="object 100"/>
            <p:cNvSpPr/>
            <p:nvPr/>
          </p:nvSpPr>
          <p:spPr>
            <a:xfrm>
              <a:off x="6319058" y="506718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1" name="object 101"/>
            <p:cNvSpPr/>
            <p:nvPr/>
          </p:nvSpPr>
          <p:spPr>
            <a:xfrm>
              <a:off x="6319058" y="507592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2" name="object 102"/>
            <p:cNvSpPr/>
            <p:nvPr/>
          </p:nvSpPr>
          <p:spPr>
            <a:xfrm>
              <a:off x="6319058" y="509340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3" name="object 103"/>
            <p:cNvSpPr/>
            <p:nvPr/>
          </p:nvSpPr>
          <p:spPr>
            <a:xfrm>
              <a:off x="6319058" y="5101813"/>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04" name="object 104"/>
            <p:cNvSpPr/>
            <p:nvPr/>
          </p:nvSpPr>
          <p:spPr>
            <a:xfrm>
              <a:off x="6319058" y="511021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5" name="object 105"/>
            <p:cNvSpPr/>
            <p:nvPr/>
          </p:nvSpPr>
          <p:spPr>
            <a:xfrm>
              <a:off x="6319058" y="512769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6" name="object 106"/>
            <p:cNvSpPr/>
            <p:nvPr/>
          </p:nvSpPr>
          <p:spPr>
            <a:xfrm>
              <a:off x="6319058" y="513643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7" name="object 107"/>
            <p:cNvSpPr/>
            <p:nvPr/>
          </p:nvSpPr>
          <p:spPr>
            <a:xfrm>
              <a:off x="6319058" y="5145180"/>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8" name="object 108"/>
            <p:cNvSpPr/>
            <p:nvPr/>
          </p:nvSpPr>
          <p:spPr>
            <a:xfrm>
              <a:off x="6319058" y="516266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09" name="object 109"/>
            <p:cNvSpPr/>
            <p:nvPr/>
          </p:nvSpPr>
          <p:spPr>
            <a:xfrm>
              <a:off x="6319058" y="5171066"/>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10" name="object 110"/>
            <p:cNvSpPr/>
            <p:nvPr/>
          </p:nvSpPr>
          <p:spPr>
            <a:xfrm>
              <a:off x="6319058" y="5179470"/>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1" name="object 111"/>
            <p:cNvSpPr/>
            <p:nvPr/>
          </p:nvSpPr>
          <p:spPr>
            <a:xfrm>
              <a:off x="6319058" y="519695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2" name="object 112"/>
            <p:cNvSpPr/>
            <p:nvPr/>
          </p:nvSpPr>
          <p:spPr>
            <a:xfrm>
              <a:off x="6319058" y="520569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3" name="object 113"/>
            <p:cNvSpPr/>
            <p:nvPr/>
          </p:nvSpPr>
          <p:spPr>
            <a:xfrm>
              <a:off x="6319058" y="521443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4" name="object 114"/>
            <p:cNvSpPr/>
            <p:nvPr/>
          </p:nvSpPr>
          <p:spPr>
            <a:xfrm>
              <a:off x="6319058" y="5231577"/>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15" name="object 115"/>
            <p:cNvSpPr/>
            <p:nvPr/>
          </p:nvSpPr>
          <p:spPr>
            <a:xfrm>
              <a:off x="6319058" y="523998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6" name="object 116"/>
            <p:cNvSpPr/>
            <p:nvPr/>
          </p:nvSpPr>
          <p:spPr>
            <a:xfrm>
              <a:off x="6319058" y="5248723"/>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7" name="object 117"/>
            <p:cNvSpPr/>
            <p:nvPr/>
          </p:nvSpPr>
          <p:spPr>
            <a:xfrm>
              <a:off x="6319058" y="5266204"/>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8" name="object 118"/>
            <p:cNvSpPr/>
            <p:nvPr/>
          </p:nvSpPr>
          <p:spPr>
            <a:xfrm>
              <a:off x="6319058" y="5274945"/>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19" name="object 119"/>
            <p:cNvSpPr/>
            <p:nvPr/>
          </p:nvSpPr>
          <p:spPr>
            <a:xfrm>
              <a:off x="6319058" y="5283686"/>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0" name="object 120"/>
            <p:cNvSpPr/>
            <p:nvPr/>
          </p:nvSpPr>
          <p:spPr>
            <a:xfrm>
              <a:off x="6319058" y="5300831"/>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21" name="object 121"/>
            <p:cNvSpPr/>
            <p:nvPr/>
          </p:nvSpPr>
          <p:spPr>
            <a:xfrm>
              <a:off x="6319058" y="5309235"/>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2" name="object 122"/>
            <p:cNvSpPr/>
            <p:nvPr/>
          </p:nvSpPr>
          <p:spPr>
            <a:xfrm>
              <a:off x="6319058" y="5317976"/>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3" name="object 123"/>
            <p:cNvSpPr/>
            <p:nvPr/>
          </p:nvSpPr>
          <p:spPr>
            <a:xfrm>
              <a:off x="6319058" y="533545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4" name="object 124"/>
            <p:cNvSpPr/>
            <p:nvPr/>
          </p:nvSpPr>
          <p:spPr>
            <a:xfrm>
              <a:off x="6319058" y="534419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5" name="object 125"/>
            <p:cNvSpPr/>
            <p:nvPr/>
          </p:nvSpPr>
          <p:spPr>
            <a:xfrm>
              <a:off x="6319058" y="535293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6" name="object 126"/>
            <p:cNvSpPr/>
            <p:nvPr/>
          </p:nvSpPr>
          <p:spPr>
            <a:xfrm>
              <a:off x="6319058" y="536974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7" name="object 127"/>
            <p:cNvSpPr/>
            <p:nvPr/>
          </p:nvSpPr>
          <p:spPr>
            <a:xfrm>
              <a:off x="6319058" y="537848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8" name="object 128"/>
            <p:cNvSpPr/>
            <p:nvPr/>
          </p:nvSpPr>
          <p:spPr>
            <a:xfrm>
              <a:off x="6319058" y="538722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29" name="object 129"/>
            <p:cNvSpPr/>
            <p:nvPr/>
          </p:nvSpPr>
          <p:spPr>
            <a:xfrm>
              <a:off x="6319058" y="540470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0" name="object 130"/>
            <p:cNvSpPr/>
            <p:nvPr/>
          </p:nvSpPr>
          <p:spPr>
            <a:xfrm>
              <a:off x="6319058" y="541344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1" name="object 131"/>
            <p:cNvSpPr/>
            <p:nvPr/>
          </p:nvSpPr>
          <p:spPr>
            <a:xfrm>
              <a:off x="6319058" y="542218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2" name="object 132"/>
            <p:cNvSpPr/>
            <p:nvPr/>
          </p:nvSpPr>
          <p:spPr>
            <a:xfrm>
              <a:off x="6319058" y="5438998"/>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3" name="object 133"/>
            <p:cNvSpPr/>
            <p:nvPr/>
          </p:nvSpPr>
          <p:spPr>
            <a:xfrm>
              <a:off x="6319058" y="544773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4" name="object 134"/>
            <p:cNvSpPr/>
            <p:nvPr/>
          </p:nvSpPr>
          <p:spPr>
            <a:xfrm>
              <a:off x="6319058" y="5456479"/>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5" name="object 135"/>
            <p:cNvSpPr/>
            <p:nvPr/>
          </p:nvSpPr>
          <p:spPr>
            <a:xfrm>
              <a:off x="6319058" y="547396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6" name="object 136"/>
            <p:cNvSpPr/>
            <p:nvPr/>
          </p:nvSpPr>
          <p:spPr>
            <a:xfrm>
              <a:off x="6319058" y="548270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7" name="object 137"/>
            <p:cNvSpPr/>
            <p:nvPr/>
          </p:nvSpPr>
          <p:spPr>
            <a:xfrm>
              <a:off x="6319058" y="5491106"/>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38" name="object 138"/>
            <p:cNvSpPr/>
            <p:nvPr/>
          </p:nvSpPr>
          <p:spPr>
            <a:xfrm>
              <a:off x="6319058" y="550825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39" name="object 139"/>
            <p:cNvSpPr/>
            <p:nvPr/>
          </p:nvSpPr>
          <p:spPr>
            <a:xfrm>
              <a:off x="6319058" y="5516991"/>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0" name="object 140"/>
            <p:cNvSpPr/>
            <p:nvPr/>
          </p:nvSpPr>
          <p:spPr>
            <a:xfrm>
              <a:off x="6319058" y="5525732"/>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1" name="object 141"/>
            <p:cNvSpPr/>
            <p:nvPr/>
          </p:nvSpPr>
          <p:spPr>
            <a:xfrm>
              <a:off x="6319058" y="5543214"/>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2" name="object 142"/>
            <p:cNvSpPr/>
            <p:nvPr/>
          </p:nvSpPr>
          <p:spPr>
            <a:xfrm>
              <a:off x="6319058" y="5551954"/>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3" name="object 143"/>
            <p:cNvSpPr/>
            <p:nvPr/>
          </p:nvSpPr>
          <p:spPr>
            <a:xfrm>
              <a:off x="6319058" y="5560359"/>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44" name="object 144"/>
            <p:cNvSpPr/>
            <p:nvPr/>
          </p:nvSpPr>
          <p:spPr>
            <a:xfrm>
              <a:off x="6319058" y="5577504"/>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5" name="object 145"/>
            <p:cNvSpPr/>
            <p:nvPr/>
          </p:nvSpPr>
          <p:spPr>
            <a:xfrm>
              <a:off x="6319058" y="5586244"/>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6" name="object 146"/>
            <p:cNvSpPr/>
            <p:nvPr/>
          </p:nvSpPr>
          <p:spPr>
            <a:xfrm>
              <a:off x="6319058" y="5594985"/>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7" name="object 147"/>
            <p:cNvSpPr/>
            <p:nvPr/>
          </p:nvSpPr>
          <p:spPr>
            <a:xfrm>
              <a:off x="6319058" y="5612466"/>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48" name="object 148"/>
            <p:cNvSpPr/>
            <p:nvPr/>
          </p:nvSpPr>
          <p:spPr>
            <a:xfrm>
              <a:off x="6319058" y="5620871"/>
              <a:ext cx="9236" cy="0"/>
            </a:xfrm>
            <a:custGeom>
              <a:avLst/>
              <a:gdLst/>
              <a:ahLst/>
              <a:cxnLst/>
              <a:rect l="l" t="t" r="r" b="b"/>
              <a:pathLst>
                <a:path w="10159">
                  <a:moveTo>
                    <a:pt x="0" y="0"/>
                  </a:moveTo>
                  <a:lnTo>
                    <a:pt x="9905" y="0"/>
                  </a:lnTo>
                </a:path>
              </a:pathLst>
            </a:custGeom>
            <a:ln w="9144">
              <a:solidFill>
                <a:srgbClr val="000000"/>
              </a:solidFill>
            </a:ln>
          </p:spPr>
          <p:txBody>
            <a:bodyPr wrap="square" lIns="0" tIns="0" rIns="0" bIns="0" rtlCol="0"/>
            <a:lstStyle/>
            <a:p>
              <a:endParaRPr/>
            </a:p>
          </p:txBody>
        </p:sp>
        <p:sp>
          <p:nvSpPr>
            <p:cNvPr id="149" name="object 149"/>
            <p:cNvSpPr/>
            <p:nvPr/>
          </p:nvSpPr>
          <p:spPr>
            <a:xfrm>
              <a:off x="6319058" y="5629275"/>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50" name="object 150"/>
            <p:cNvSpPr/>
            <p:nvPr/>
          </p:nvSpPr>
          <p:spPr>
            <a:xfrm>
              <a:off x="6319058" y="5646756"/>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51" name="object 151"/>
            <p:cNvSpPr/>
            <p:nvPr/>
          </p:nvSpPr>
          <p:spPr>
            <a:xfrm>
              <a:off x="6319058" y="565549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52" name="object 152"/>
            <p:cNvSpPr/>
            <p:nvPr/>
          </p:nvSpPr>
          <p:spPr>
            <a:xfrm>
              <a:off x="6319058" y="5664237"/>
              <a:ext cx="9236" cy="0"/>
            </a:xfrm>
            <a:custGeom>
              <a:avLst/>
              <a:gdLst/>
              <a:ahLst/>
              <a:cxnLst/>
              <a:rect l="l" t="t" r="r" b="b"/>
              <a:pathLst>
                <a:path w="10159">
                  <a:moveTo>
                    <a:pt x="0" y="0"/>
                  </a:moveTo>
                  <a:lnTo>
                    <a:pt x="9905" y="0"/>
                  </a:lnTo>
                </a:path>
              </a:pathLst>
            </a:custGeom>
            <a:ln w="9905">
              <a:solidFill>
                <a:srgbClr val="000000"/>
              </a:solidFill>
            </a:ln>
          </p:spPr>
          <p:txBody>
            <a:bodyPr wrap="square" lIns="0" tIns="0" rIns="0" bIns="0" rtlCol="0"/>
            <a:lstStyle/>
            <a:p>
              <a:endParaRPr/>
            </a:p>
          </p:txBody>
        </p:sp>
        <p:sp>
          <p:nvSpPr>
            <p:cNvPr id="153" name="object 153"/>
            <p:cNvSpPr/>
            <p:nvPr/>
          </p:nvSpPr>
          <p:spPr>
            <a:xfrm>
              <a:off x="6255327" y="5798372"/>
              <a:ext cx="254230" cy="69251"/>
            </a:xfrm>
            <a:prstGeom prst="rect">
              <a:avLst/>
            </a:prstGeom>
            <a:blipFill>
              <a:blip r:embed="rId17" cstate="print"/>
              <a:stretch>
                <a:fillRect/>
              </a:stretch>
            </a:blipFill>
          </p:spPr>
          <p:txBody>
            <a:bodyPr wrap="square" lIns="0" tIns="0" rIns="0" bIns="0" rtlCol="0"/>
            <a:lstStyle/>
            <a:p>
              <a:endParaRPr/>
            </a:p>
          </p:txBody>
        </p:sp>
        <p:sp>
          <p:nvSpPr>
            <p:cNvPr id="154" name="object 154"/>
            <p:cNvSpPr/>
            <p:nvPr/>
          </p:nvSpPr>
          <p:spPr>
            <a:xfrm>
              <a:off x="5410893" y="5002305"/>
              <a:ext cx="780704" cy="890867"/>
            </a:xfrm>
            <a:prstGeom prst="rect">
              <a:avLst/>
            </a:prstGeom>
            <a:blipFill>
              <a:blip r:embed="rId18" cstate="print"/>
              <a:stretch>
                <a:fillRect/>
              </a:stretch>
            </a:blipFill>
          </p:spPr>
          <p:txBody>
            <a:bodyPr wrap="square" lIns="0" tIns="0" rIns="0" bIns="0" rtlCol="0"/>
            <a:lstStyle/>
            <a:p>
              <a:endParaRPr/>
            </a:p>
          </p:txBody>
        </p:sp>
        <p:sp>
          <p:nvSpPr>
            <p:cNvPr id="155" name="object 155"/>
            <p:cNvSpPr/>
            <p:nvPr/>
          </p:nvSpPr>
          <p:spPr>
            <a:xfrm>
              <a:off x="6037118" y="5953685"/>
              <a:ext cx="163484" cy="95473"/>
            </a:xfrm>
            <a:prstGeom prst="rect">
              <a:avLst/>
            </a:prstGeom>
            <a:blipFill>
              <a:blip r:embed="rId19" cstate="print"/>
              <a:stretch>
                <a:fillRect/>
              </a:stretch>
            </a:blipFill>
          </p:spPr>
          <p:txBody>
            <a:bodyPr wrap="square" lIns="0" tIns="0" rIns="0" bIns="0" rtlCol="0"/>
            <a:lstStyle/>
            <a:p>
              <a:endParaRPr/>
            </a:p>
          </p:txBody>
        </p:sp>
        <p:sp>
          <p:nvSpPr>
            <p:cNvPr id="156" name="object 156"/>
            <p:cNvSpPr/>
            <p:nvPr/>
          </p:nvSpPr>
          <p:spPr>
            <a:xfrm>
              <a:off x="6237315" y="5953685"/>
              <a:ext cx="227215" cy="95473"/>
            </a:xfrm>
            <a:prstGeom prst="rect">
              <a:avLst/>
            </a:prstGeom>
            <a:blipFill>
              <a:blip r:embed="rId20" cstate="print"/>
              <a:stretch>
                <a:fillRect/>
              </a:stretch>
            </a:blipFill>
          </p:spPr>
          <p:txBody>
            <a:bodyPr wrap="square" lIns="0" tIns="0" rIns="0" bIns="0" rtlCol="0"/>
            <a:lstStyle/>
            <a:p>
              <a:endParaRPr/>
            </a:p>
          </p:txBody>
        </p:sp>
        <p:sp>
          <p:nvSpPr>
            <p:cNvPr id="157" name="object 157"/>
            <p:cNvSpPr/>
            <p:nvPr/>
          </p:nvSpPr>
          <p:spPr>
            <a:xfrm>
              <a:off x="2567939" y="5002305"/>
              <a:ext cx="2025534" cy="1081143"/>
            </a:xfrm>
            <a:prstGeom prst="rect">
              <a:avLst/>
            </a:prstGeom>
            <a:blipFill>
              <a:blip r:embed="rId21" cstate="print"/>
              <a:stretch>
                <a:fillRect/>
              </a:stretch>
            </a:blipFill>
          </p:spPr>
          <p:txBody>
            <a:bodyPr wrap="square" lIns="0" tIns="0" rIns="0" bIns="0" rtlCol="0"/>
            <a:lstStyle/>
            <a:p>
              <a:endParaRPr/>
            </a:p>
          </p:txBody>
        </p:sp>
        <p:sp>
          <p:nvSpPr>
            <p:cNvPr id="158" name="object 158"/>
            <p:cNvSpPr/>
            <p:nvPr/>
          </p:nvSpPr>
          <p:spPr>
            <a:xfrm>
              <a:off x="3575859" y="6083449"/>
              <a:ext cx="1017615" cy="61184"/>
            </a:xfrm>
            <a:prstGeom prst="rect">
              <a:avLst/>
            </a:prstGeom>
            <a:blipFill>
              <a:blip r:embed="rId22" cstate="print"/>
              <a:stretch>
                <a:fillRect/>
              </a:stretch>
            </a:blipFill>
          </p:spPr>
          <p:txBody>
            <a:bodyPr wrap="square" lIns="0" tIns="0" rIns="0" bIns="0" rtlCol="0"/>
            <a:lstStyle/>
            <a:p>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5562600" cy="369332"/>
          </a:xfrm>
          <a:prstGeom prst="rect">
            <a:avLst/>
          </a:prstGeom>
        </p:spPr>
        <p:txBody>
          <a:bodyPr vert="horz" wrap="square" lIns="0" tIns="0" rIns="0" bIns="0" rtlCol="0">
            <a:spAutoFit/>
          </a:bodyPr>
          <a:lstStyle/>
          <a:p>
            <a:pPr marL="2070831"/>
            <a:r>
              <a:rPr spc="-4" dirty="0"/>
              <a:t>Memory &amp;</a:t>
            </a:r>
            <a:r>
              <a:rPr spc="-58" dirty="0"/>
              <a:t> </a:t>
            </a:r>
            <a:r>
              <a:rPr dirty="0"/>
              <a:t>I/O</a:t>
            </a:r>
          </a:p>
        </p:txBody>
      </p:sp>
      <p:sp>
        <p:nvSpPr>
          <p:cNvPr id="3" name="object 3"/>
          <p:cNvSpPr txBox="1"/>
          <p:nvPr/>
        </p:nvSpPr>
        <p:spPr>
          <a:xfrm>
            <a:off x="533400" y="914400"/>
            <a:ext cx="6385791" cy="4201407"/>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1600" dirty="0">
                <a:latin typeface="Arial"/>
                <a:cs typeface="Arial"/>
              </a:rPr>
              <a:t>XDR </a:t>
            </a:r>
            <a:r>
              <a:rPr sz="1600" spc="-4" dirty="0">
                <a:latin typeface="Arial"/>
                <a:cs typeface="Arial"/>
              </a:rPr>
              <a:t>RAMBUS is used as bus between </a:t>
            </a:r>
            <a:r>
              <a:rPr sz="1600" dirty="0">
                <a:latin typeface="Arial"/>
                <a:cs typeface="Arial"/>
              </a:rPr>
              <a:t>EIB </a:t>
            </a:r>
            <a:r>
              <a:rPr sz="1600" spc="-4" dirty="0">
                <a:latin typeface="Arial"/>
                <a:cs typeface="Arial"/>
              </a:rPr>
              <a:t>and </a:t>
            </a:r>
            <a:r>
              <a:rPr sz="1600" dirty="0">
                <a:latin typeface="Arial"/>
                <a:cs typeface="Arial"/>
              </a:rPr>
              <a:t>main</a:t>
            </a:r>
            <a:r>
              <a:rPr sz="1600" spc="-63" dirty="0">
                <a:latin typeface="Arial"/>
                <a:cs typeface="Arial"/>
              </a:rPr>
              <a:t> </a:t>
            </a:r>
            <a:r>
              <a:rPr sz="1600" dirty="0">
                <a:latin typeface="Arial"/>
                <a:cs typeface="Arial"/>
              </a:rPr>
              <a:t>memory</a:t>
            </a:r>
            <a:endParaRPr sz="1600">
              <a:latin typeface="Arial"/>
              <a:cs typeface="Arial"/>
            </a:endParaRPr>
          </a:p>
          <a:p>
            <a:pPr marL="688947" lvl="1" indent="-258142">
              <a:spcBef>
                <a:spcPts val="81"/>
              </a:spcBef>
              <a:buSzPct val="75000"/>
              <a:buChar char="–"/>
              <a:tabLst>
                <a:tab pos="689517" algn="l"/>
              </a:tabLst>
            </a:pPr>
            <a:r>
              <a:rPr sz="1400" dirty="0">
                <a:latin typeface="Arial"/>
                <a:cs typeface="Arial"/>
              </a:rPr>
              <a:t>2 x </a:t>
            </a:r>
            <a:r>
              <a:rPr sz="1400" spc="-4" dirty="0">
                <a:latin typeface="Arial"/>
                <a:cs typeface="Arial"/>
              </a:rPr>
              <a:t>32-bit channels, with 3.2Gbit/s data transfer per</a:t>
            </a:r>
            <a:r>
              <a:rPr sz="1400" spc="22" dirty="0">
                <a:latin typeface="Arial"/>
                <a:cs typeface="Arial"/>
              </a:rPr>
              <a:t> </a:t>
            </a:r>
            <a:r>
              <a:rPr sz="1400" spc="-4" dirty="0">
                <a:latin typeface="Arial"/>
                <a:cs typeface="Arial"/>
              </a:rPr>
              <a:t>pin</a:t>
            </a:r>
            <a:endParaRPr sz="1400">
              <a:latin typeface="Arial"/>
              <a:cs typeface="Arial"/>
            </a:endParaRPr>
          </a:p>
          <a:p>
            <a:pPr marL="688947" lvl="1" indent="-258142">
              <a:spcBef>
                <a:spcPts val="67"/>
              </a:spcBef>
              <a:buSzPct val="75000"/>
              <a:buChar char="–"/>
              <a:tabLst>
                <a:tab pos="689517" algn="l"/>
              </a:tabLst>
            </a:pPr>
            <a:r>
              <a:rPr sz="1400" spc="-4" dirty="0">
                <a:latin typeface="Arial"/>
                <a:cs typeface="Arial"/>
              </a:rPr>
              <a:t>25.6GB/s peak data</a:t>
            </a:r>
            <a:r>
              <a:rPr sz="1400" spc="-49" dirty="0">
                <a:latin typeface="Arial"/>
                <a:cs typeface="Arial"/>
              </a:rPr>
              <a:t> </a:t>
            </a:r>
            <a:r>
              <a:rPr sz="1400" dirty="0">
                <a:latin typeface="Arial"/>
                <a:cs typeface="Arial"/>
              </a:rPr>
              <a:t>transfer</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potentially scalable to 6.4Gbit/s, offering </a:t>
            </a:r>
            <a:r>
              <a:rPr sz="1400" dirty="0">
                <a:latin typeface="Arial"/>
                <a:cs typeface="Arial"/>
              </a:rPr>
              <a:t>a </a:t>
            </a:r>
            <a:r>
              <a:rPr sz="1400" spc="-4" dirty="0">
                <a:latin typeface="Arial"/>
                <a:cs typeface="Arial"/>
              </a:rPr>
              <a:t>peak </a:t>
            </a:r>
            <a:r>
              <a:rPr sz="1400" dirty="0">
                <a:latin typeface="Arial"/>
                <a:cs typeface="Arial"/>
              </a:rPr>
              <a:t>rate </a:t>
            </a:r>
            <a:r>
              <a:rPr sz="1400" spc="-4" dirty="0">
                <a:latin typeface="Arial"/>
                <a:cs typeface="Arial"/>
              </a:rPr>
              <a:t>of</a:t>
            </a:r>
            <a:r>
              <a:rPr sz="1400" spc="18" dirty="0">
                <a:latin typeface="Arial"/>
                <a:cs typeface="Arial"/>
              </a:rPr>
              <a:t> </a:t>
            </a:r>
            <a:r>
              <a:rPr sz="1400" dirty="0">
                <a:latin typeface="Arial"/>
                <a:cs typeface="Arial"/>
              </a:rPr>
              <a:t>51.2GB/s</a:t>
            </a:r>
            <a:endParaRPr sz="1400">
              <a:latin typeface="Arial"/>
              <a:cs typeface="Arial"/>
            </a:endParaRPr>
          </a:p>
          <a:p>
            <a:pPr marL="688947" lvl="1" indent="-258142">
              <a:spcBef>
                <a:spcPts val="72"/>
              </a:spcBef>
              <a:buSzPct val="75000"/>
              <a:buChar char="–"/>
              <a:tabLst>
                <a:tab pos="689517" algn="l"/>
              </a:tabLst>
            </a:pPr>
            <a:r>
              <a:rPr sz="1400" spc="-4" dirty="0">
                <a:latin typeface="Arial"/>
                <a:cs typeface="Arial"/>
              </a:rPr>
              <a:t>“FlexPhase”</a:t>
            </a:r>
            <a:r>
              <a:rPr sz="1400" spc="-72" dirty="0">
                <a:latin typeface="Arial"/>
                <a:cs typeface="Arial"/>
              </a:rPr>
              <a:t> </a:t>
            </a:r>
            <a:r>
              <a:rPr sz="1400" spc="-4" dirty="0">
                <a:latin typeface="Arial"/>
                <a:cs typeface="Arial"/>
              </a:rPr>
              <a:t>Technology</a:t>
            </a:r>
            <a:endParaRPr sz="1400">
              <a:latin typeface="Arial"/>
              <a:cs typeface="Arial"/>
            </a:endParaRPr>
          </a:p>
          <a:p>
            <a:pPr marL="1076445" marR="6268" lvl="2" indent="-193179">
              <a:lnSpc>
                <a:spcPct val="104099"/>
              </a:lnSpc>
              <a:buSzPct val="43750"/>
              <a:buFont typeface="Arial"/>
              <a:buChar char="●"/>
              <a:tabLst>
                <a:tab pos="1077015" algn="l"/>
              </a:tabLst>
            </a:pPr>
            <a:r>
              <a:rPr sz="1400" spc="-4" dirty="0">
                <a:latin typeface="Arial"/>
                <a:cs typeface="Arial"/>
              </a:rPr>
              <a:t>signals can arrive at different times, reducing need for exact wire  length</a:t>
            </a:r>
            <a:endParaRPr sz="1400">
              <a:latin typeface="Arial"/>
              <a:cs typeface="Arial"/>
            </a:endParaRPr>
          </a:p>
          <a:p>
            <a:pPr marL="688947" lvl="1" indent="-258142">
              <a:spcBef>
                <a:spcPts val="72"/>
              </a:spcBef>
              <a:buSzPct val="75000"/>
              <a:buChar char="–"/>
              <a:tabLst>
                <a:tab pos="689517" algn="l"/>
              </a:tabLst>
            </a:pPr>
            <a:r>
              <a:rPr sz="1400" spc="-4" dirty="0">
                <a:latin typeface="Arial"/>
                <a:cs typeface="Arial"/>
              </a:rPr>
              <a:t>Configurable </a:t>
            </a:r>
            <a:r>
              <a:rPr sz="1400" dirty="0">
                <a:latin typeface="Arial"/>
                <a:cs typeface="Arial"/>
              </a:rPr>
              <a:t>to </a:t>
            </a:r>
            <a:r>
              <a:rPr sz="1400" spc="-4" dirty="0">
                <a:latin typeface="Arial"/>
                <a:cs typeface="Arial"/>
              </a:rPr>
              <a:t>attach </a:t>
            </a:r>
            <a:r>
              <a:rPr sz="1400" dirty="0">
                <a:latin typeface="Arial"/>
                <a:cs typeface="Arial"/>
              </a:rPr>
              <a:t>to </a:t>
            </a:r>
            <a:r>
              <a:rPr sz="1400" spc="-4" dirty="0">
                <a:latin typeface="Arial"/>
                <a:cs typeface="Arial"/>
              </a:rPr>
              <a:t>variable amounts of main</a:t>
            </a:r>
            <a:r>
              <a:rPr sz="1400" spc="9" dirty="0">
                <a:latin typeface="Arial"/>
                <a:cs typeface="Arial"/>
              </a:rPr>
              <a:t> </a:t>
            </a:r>
            <a:r>
              <a:rPr sz="1400" spc="-4" dirty="0">
                <a:latin typeface="Arial"/>
                <a:cs typeface="Arial"/>
              </a:rPr>
              <a:t>memory</a:t>
            </a:r>
            <a:endParaRPr sz="1400">
              <a:latin typeface="Arial"/>
              <a:cs typeface="Arial"/>
            </a:endParaRPr>
          </a:p>
          <a:p>
            <a:pPr marL="688947" marR="119098" lvl="1" indent="-258142">
              <a:lnSpc>
                <a:spcPct val="104099"/>
              </a:lnSpc>
              <a:buSzPct val="75000"/>
              <a:buChar char="–"/>
              <a:tabLst>
                <a:tab pos="689517" algn="l"/>
              </a:tabLst>
            </a:pPr>
            <a:r>
              <a:rPr sz="1400" spc="-4" dirty="0">
                <a:latin typeface="Arial"/>
                <a:cs typeface="Arial"/>
              </a:rPr>
              <a:t>Memory Interface Controller </a:t>
            </a:r>
            <a:r>
              <a:rPr sz="1400" dirty="0">
                <a:latin typeface="Arial"/>
                <a:cs typeface="Arial"/>
              </a:rPr>
              <a:t>(MIC) </a:t>
            </a:r>
            <a:r>
              <a:rPr sz="1400" spc="-4" dirty="0">
                <a:latin typeface="Arial"/>
                <a:cs typeface="Arial"/>
              </a:rPr>
              <a:t>controls the flow of data between  the EIB and the XDR</a:t>
            </a:r>
            <a:r>
              <a:rPr sz="1400" spc="-36" dirty="0">
                <a:latin typeface="Arial"/>
                <a:cs typeface="Arial"/>
              </a:rPr>
              <a:t> </a:t>
            </a:r>
            <a:r>
              <a:rPr sz="1400" spc="-4" dirty="0">
                <a:latin typeface="Arial"/>
                <a:cs typeface="Arial"/>
              </a:rPr>
              <a:t>RAMBUS</a:t>
            </a:r>
            <a:endParaRPr sz="1400">
              <a:latin typeface="Arial"/>
              <a:cs typeface="Arial"/>
            </a:endParaRPr>
          </a:p>
          <a:p>
            <a:pPr marL="302020" indent="-290623">
              <a:spcBef>
                <a:spcPts val="72"/>
              </a:spcBef>
              <a:buClr>
                <a:srgbClr val="0E594D"/>
              </a:buClr>
              <a:buSzPct val="44444"/>
              <a:buFont typeface="Arial"/>
              <a:buChar char="●"/>
              <a:tabLst>
                <a:tab pos="302020" algn="l"/>
              </a:tabLst>
            </a:pPr>
            <a:r>
              <a:rPr sz="1600" spc="-4" dirty="0">
                <a:latin typeface="Arial"/>
                <a:cs typeface="Arial"/>
              </a:rPr>
              <a:t>RAMBUS RRAC </a:t>
            </a:r>
            <a:r>
              <a:rPr sz="1600" dirty="0">
                <a:latin typeface="Arial"/>
                <a:cs typeface="Arial"/>
              </a:rPr>
              <a:t>FlexIO </a:t>
            </a:r>
            <a:r>
              <a:rPr sz="1600" spc="-4" dirty="0">
                <a:latin typeface="Arial"/>
                <a:cs typeface="Arial"/>
              </a:rPr>
              <a:t>used </a:t>
            </a:r>
            <a:r>
              <a:rPr sz="1600" dirty="0">
                <a:latin typeface="Arial"/>
                <a:cs typeface="Arial"/>
              </a:rPr>
              <a:t>for</a:t>
            </a:r>
            <a:r>
              <a:rPr sz="1600" spc="-81" dirty="0">
                <a:latin typeface="Arial"/>
                <a:cs typeface="Arial"/>
              </a:rPr>
              <a:t> </a:t>
            </a:r>
            <a:r>
              <a:rPr sz="1600" dirty="0">
                <a:latin typeface="Arial"/>
                <a:cs typeface="Arial"/>
              </a:rPr>
              <a:t>I/O</a:t>
            </a:r>
            <a:endParaRPr sz="1600">
              <a:latin typeface="Arial"/>
              <a:cs typeface="Arial"/>
            </a:endParaRPr>
          </a:p>
          <a:p>
            <a:pPr marL="688947" lvl="1" indent="-258142">
              <a:spcBef>
                <a:spcPts val="81"/>
              </a:spcBef>
              <a:buSzPct val="75000"/>
              <a:buChar char="–"/>
              <a:tabLst>
                <a:tab pos="689517" algn="l"/>
              </a:tabLst>
            </a:pPr>
            <a:r>
              <a:rPr sz="1400" dirty="0">
                <a:latin typeface="Arial"/>
                <a:cs typeface="Arial"/>
              </a:rPr>
              <a:t>7 transmit, 5 </a:t>
            </a:r>
            <a:r>
              <a:rPr sz="1400" spc="-4" dirty="0">
                <a:latin typeface="Arial"/>
                <a:cs typeface="Arial"/>
              </a:rPr>
              <a:t>receive 8-bit</a:t>
            </a:r>
            <a:r>
              <a:rPr sz="1400" spc="-45" dirty="0">
                <a:latin typeface="Arial"/>
                <a:cs typeface="Arial"/>
              </a:rPr>
              <a:t> </a:t>
            </a:r>
            <a:r>
              <a:rPr sz="1400" spc="-4" dirty="0">
                <a:latin typeface="Arial"/>
                <a:cs typeface="Arial"/>
              </a:rPr>
              <a:t>ports</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35GB/s </a:t>
            </a:r>
            <a:r>
              <a:rPr sz="1400" dirty="0">
                <a:latin typeface="Arial"/>
                <a:cs typeface="Arial"/>
              </a:rPr>
              <a:t>transmit</a:t>
            </a:r>
            <a:r>
              <a:rPr sz="1400" spc="-67" dirty="0">
                <a:latin typeface="Arial"/>
                <a:cs typeface="Arial"/>
              </a:rPr>
              <a:t> </a:t>
            </a:r>
            <a:r>
              <a:rPr sz="1400" spc="-4" dirty="0">
                <a:latin typeface="Arial"/>
                <a:cs typeface="Arial"/>
              </a:rPr>
              <a:t>peak</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25GB/s receive</a:t>
            </a:r>
            <a:r>
              <a:rPr sz="1400" spc="-63" dirty="0">
                <a:latin typeface="Arial"/>
                <a:cs typeface="Arial"/>
              </a:rPr>
              <a:t> </a:t>
            </a:r>
            <a:r>
              <a:rPr sz="1400" spc="-4" dirty="0">
                <a:latin typeface="Arial"/>
                <a:cs typeface="Arial"/>
              </a:rPr>
              <a:t>peak</a:t>
            </a:r>
            <a:endParaRPr sz="1400">
              <a:latin typeface="Arial"/>
              <a:cs typeface="Arial"/>
            </a:endParaRPr>
          </a:p>
          <a:p>
            <a:pPr marL="688947" marR="151580" lvl="1" indent="-258142">
              <a:lnSpc>
                <a:spcPct val="104099"/>
              </a:lnSpc>
              <a:spcBef>
                <a:spcPts val="4"/>
              </a:spcBef>
              <a:buSzPct val="75000"/>
              <a:buChar char="–"/>
              <a:tabLst>
                <a:tab pos="689517" algn="l"/>
              </a:tabLst>
            </a:pPr>
            <a:r>
              <a:rPr sz="1400" spc="-4" dirty="0">
                <a:latin typeface="Arial"/>
                <a:cs typeface="Arial"/>
              </a:rPr>
              <a:t>Used as </a:t>
            </a:r>
            <a:r>
              <a:rPr sz="1400" dirty="0">
                <a:latin typeface="Arial"/>
                <a:cs typeface="Arial"/>
              </a:rPr>
              <a:t>a </a:t>
            </a:r>
            <a:r>
              <a:rPr sz="1400" spc="-4" dirty="0">
                <a:latin typeface="Arial"/>
                <a:cs typeface="Arial"/>
              </a:rPr>
              <a:t>high speed interconnect between SPE's of different Cells  when </a:t>
            </a:r>
            <a:r>
              <a:rPr sz="1400" dirty="0">
                <a:latin typeface="Arial"/>
                <a:cs typeface="Arial"/>
              </a:rPr>
              <a:t>a </a:t>
            </a:r>
            <a:r>
              <a:rPr sz="1400" spc="-4" dirty="0">
                <a:latin typeface="Arial"/>
                <a:cs typeface="Arial"/>
              </a:rPr>
              <a:t>multiple Cell architecture is in</a:t>
            </a:r>
            <a:r>
              <a:rPr sz="1400" spc="-27" dirty="0">
                <a:latin typeface="Arial"/>
                <a:cs typeface="Arial"/>
              </a:rPr>
              <a:t> </a:t>
            </a:r>
            <a:r>
              <a:rPr sz="1400" spc="-4" dirty="0">
                <a:latin typeface="Arial"/>
                <a:cs typeface="Arial"/>
              </a:rPr>
              <a:t>place</a:t>
            </a:r>
            <a:endParaRPr sz="1400">
              <a:latin typeface="Arial"/>
              <a:cs typeface="Arial"/>
            </a:endParaRPr>
          </a:p>
          <a:p>
            <a:pPr marL="1076445" marR="811465" lvl="2" indent="-193179">
              <a:lnSpc>
                <a:spcPts val="1795"/>
              </a:lnSpc>
              <a:spcBef>
                <a:spcPts val="67"/>
              </a:spcBef>
              <a:buSzPct val="43750"/>
              <a:buFont typeface="Arial"/>
              <a:buChar char="●"/>
              <a:tabLst>
                <a:tab pos="1077015" algn="l"/>
              </a:tabLst>
            </a:pPr>
            <a:r>
              <a:rPr sz="1400" dirty="0">
                <a:latin typeface="Arial"/>
                <a:cs typeface="Arial"/>
              </a:rPr>
              <a:t>4 </a:t>
            </a:r>
            <a:r>
              <a:rPr sz="1400" spc="-4" dirty="0">
                <a:latin typeface="Arial"/>
                <a:cs typeface="Arial"/>
              </a:rPr>
              <a:t>Cells can be seamlessly connected given the current  architecture, an additional </a:t>
            </a:r>
            <a:r>
              <a:rPr sz="1400" dirty="0">
                <a:latin typeface="Arial"/>
                <a:cs typeface="Arial"/>
              </a:rPr>
              <a:t>4 </a:t>
            </a:r>
            <a:r>
              <a:rPr sz="1400" spc="-4" dirty="0">
                <a:latin typeface="Arial"/>
                <a:cs typeface="Arial"/>
              </a:rPr>
              <a:t>with an added</a:t>
            </a:r>
            <a:r>
              <a:rPr sz="1400" spc="-18" dirty="0">
                <a:latin typeface="Arial"/>
                <a:cs typeface="Arial"/>
              </a:rPr>
              <a:t> </a:t>
            </a:r>
            <a:r>
              <a:rPr sz="1400" spc="-4" dirty="0">
                <a:latin typeface="Arial"/>
                <a:cs typeface="Arial"/>
              </a:rPr>
              <a:t>switch</a:t>
            </a:r>
            <a:endParaRPr sz="14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5562600" cy="369332"/>
          </a:xfrm>
          <a:prstGeom prst="rect">
            <a:avLst/>
          </a:prstGeom>
        </p:spPr>
        <p:txBody>
          <a:bodyPr vert="horz" wrap="square" lIns="0" tIns="0" rIns="0" bIns="0" rtlCol="0">
            <a:spAutoFit/>
          </a:bodyPr>
          <a:lstStyle/>
          <a:p>
            <a:pPr marL="2601361"/>
            <a:r>
              <a:rPr spc="-4" dirty="0"/>
              <a:t>Compiler</a:t>
            </a:r>
          </a:p>
        </p:txBody>
      </p:sp>
      <p:sp>
        <p:nvSpPr>
          <p:cNvPr id="3" name="object 3"/>
          <p:cNvSpPr txBox="1"/>
          <p:nvPr/>
        </p:nvSpPr>
        <p:spPr>
          <a:xfrm>
            <a:off x="381000" y="838200"/>
            <a:ext cx="5257800" cy="5084918"/>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2000" dirty="0">
                <a:latin typeface="Arial"/>
                <a:cs typeface="Arial"/>
              </a:rPr>
              <a:t>Octopiler</a:t>
            </a:r>
          </a:p>
          <a:p>
            <a:pPr marL="688947" lvl="1" indent="-258142">
              <a:spcBef>
                <a:spcPts val="76"/>
              </a:spcBef>
              <a:buSzPct val="75000"/>
              <a:buChar char="–"/>
              <a:tabLst>
                <a:tab pos="689517" algn="l"/>
              </a:tabLst>
            </a:pPr>
            <a:r>
              <a:rPr spc="-4" dirty="0">
                <a:latin typeface="Arial"/>
                <a:cs typeface="Arial"/>
              </a:rPr>
              <a:t>“single source” parallelizing, simdizing</a:t>
            </a:r>
            <a:r>
              <a:rPr spc="-31" dirty="0">
                <a:latin typeface="Arial"/>
                <a:cs typeface="Arial"/>
              </a:rPr>
              <a:t> </a:t>
            </a:r>
            <a:r>
              <a:rPr spc="-4" dirty="0">
                <a:latin typeface="Arial"/>
                <a:cs typeface="Arial"/>
              </a:rPr>
              <a:t>compiler</a:t>
            </a:r>
            <a:endParaRPr dirty="0">
              <a:latin typeface="Arial"/>
              <a:cs typeface="Arial"/>
            </a:endParaRPr>
          </a:p>
          <a:p>
            <a:pPr marL="1076445" marR="4559" lvl="2" indent="-193179">
              <a:lnSpc>
                <a:spcPct val="104099"/>
              </a:lnSpc>
              <a:spcBef>
                <a:spcPts val="4"/>
              </a:spcBef>
              <a:buSzPct val="43750"/>
              <a:buFont typeface="Arial"/>
              <a:buChar char="●"/>
              <a:tabLst>
                <a:tab pos="1077015" algn="l"/>
              </a:tabLst>
            </a:pPr>
            <a:r>
              <a:rPr spc="-4" dirty="0">
                <a:latin typeface="Arial"/>
                <a:cs typeface="Arial"/>
              </a:rPr>
              <a:t>generates multiple binaries targeting both the  PPE and SPE elements from one single  source</a:t>
            </a:r>
            <a:r>
              <a:rPr spc="-85" dirty="0">
                <a:latin typeface="Arial"/>
                <a:cs typeface="Arial"/>
              </a:rPr>
              <a:t> </a:t>
            </a:r>
            <a:r>
              <a:rPr spc="-4" dirty="0">
                <a:latin typeface="Arial"/>
                <a:cs typeface="Arial"/>
              </a:rPr>
              <a:t>file</a:t>
            </a:r>
            <a:endParaRPr dirty="0">
              <a:latin typeface="Arial"/>
              <a:cs typeface="Arial"/>
            </a:endParaRPr>
          </a:p>
          <a:p>
            <a:pPr marL="1076445" marR="64963" lvl="2" indent="-193179" algn="just">
              <a:lnSpc>
                <a:spcPct val="104099"/>
              </a:lnSpc>
              <a:spcBef>
                <a:spcPts val="4"/>
              </a:spcBef>
              <a:buSzPct val="43750"/>
              <a:buFont typeface="Arial"/>
              <a:buChar char="●"/>
              <a:tabLst>
                <a:tab pos="1077015" algn="l"/>
              </a:tabLst>
            </a:pPr>
            <a:r>
              <a:rPr spc="-4" dirty="0">
                <a:latin typeface="Arial"/>
                <a:cs typeface="Arial"/>
              </a:rPr>
              <a:t>allows programmers to develop applications  for parallel architectures with the illusion of </a:t>
            </a:r>
            <a:r>
              <a:rPr dirty="0">
                <a:latin typeface="Arial"/>
                <a:cs typeface="Arial"/>
              </a:rPr>
              <a:t>a  </a:t>
            </a:r>
            <a:r>
              <a:rPr spc="-4" dirty="0">
                <a:latin typeface="Arial"/>
                <a:cs typeface="Arial"/>
              </a:rPr>
              <a:t>single shared memory</a:t>
            </a:r>
            <a:r>
              <a:rPr spc="-49" dirty="0">
                <a:latin typeface="Arial"/>
                <a:cs typeface="Arial"/>
              </a:rPr>
              <a:t> </a:t>
            </a:r>
            <a:r>
              <a:rPr spc="-4" dirty="0">
                <a:latin typeface="Arial"/>
                <a:cs typeface="Arial"/>
              </a:rPr>
              <a:t>image</a:t>
            </a:r>
            <a:endParaRPr dirty="0">
              <a:latin typeface="Arial"/>
              <a:cs typeface="Arial"/>
            </a:endParaRPr>
          </a:p>
          <a:p>
            <a:pPr marL="688947" marR="242756" lvl="1" indent="-258142">
              <a:lnSpc>
                <a:spcPct val="104200"/>
              </a:lnSpc>
              <a:buSzPct val="75000"/>
              <a:buChar char="–"/>
              <a:tabLst>
                <a:tab pos="689517" algn="l"/>
              </a:tabLst>
            </a:pPr>
            <a:r>
              <a:rPr spc="-4" dirty="0">
                <a:latin typeface="Arial"/>
                <a:cs typeface="Arial"/>
              </a:rPr>
              <a:t>Compiler-controlled software-cache, memory  hierarchy optimizations, and code partitioning  techniques assume all data resides in </a:t>
            </a:r>
            <a:r>
              <a:rPr dirty="0">
                <a:latin typeface="Arial"/>
                <a:cs typeface="Arial"/>
              </a:rPr>
              <a:t>a </a:t>
            </a:r>
            <a:r>
              <a:rPr spc="-4" dirty="0">
                <a:latin typeface="Arial"/>
                <a:cs typeface="Arial"/>
              </a:rPr>
              <a:t>shared  </a:t>
            </a:r>
            <a:r>
              <a:rPr dirty="0">
                <a:latin typeface="Arial"/>
                <a:cs typeface="Arial"/>
              </a:rPr>
              <a:t>system</a:t>
            </a:r>
            <a:r>
              <a:rPr spc="-76" dirty="0">
                <a:latin typeface="Arial"/>
                <a:cs typeface="Arial"/>
              </a:rPr>
              <a:t> </a:t>
            </a:r>
            <a:r>
              <a:rPr dirty="0">
                <a:latin typeface="Arial"/>
                <a:cs typeface="Arial"/>
              </a:rPr>
              <a:t>memory</a:t>
            </a:r>
          </a:p>
          <a:p>
            <a:pPr marL="1076445" lvl="2" indent="-193179">
              <a:spcBef>
                <a:spcPts val="67"/>
              </a:spcBef>
              <a:buSzPct val="43750"/>
              <a:buFont typeface="Arial"/>
              <a:buChar char="●"/>
              <a:tabLst>
                <a:tab pos="1077015" algn="l"/>
              </a:tabLst>
            </a:pPr>
            <a:r>
              <a:rPr spc="-4" dirty="0">
                <a:latin typeface="Arial"/>
                <a:cs typeface="Arial"/>
              </a:rPr>
              <a:t>enables automatic transfer of data and</a:t>
            </a:r>
            <a:r>
              <a:rPr spc="-18" dirty="0">
                <a:latin typeface="Arial"/>
                <a:cs typeface="Arial"/>
              </a:rPr>
              <a:t> </a:t>
            </a:r>
            <a:r>
              <a:rPr spc="-4" dirty="0">
                <a:latin typeface="Arial"/>
                <a:cs typeface="Arial"/>
              </a:rPr>
              <a:t>code</a:t>
            </a:r>
            <a:endParaRPr dirty="0">
              <a:latin typeface="Arial"/>
              <a:cs typeface="Arial"/>
            </a:endParaRPr>
          </a:p>
          <a:p>
            <a:pPr marL="1076445" marR="290623" lvl="2" indent="-193179">
              <a:lnSpc>
                <a:spcPts val="1795"/>
              </a:lnSpc>
              <a:spcBef>
                <a:spcPts val="67"/>
              </a:spcBef>
              <a:buSzPct val="43750"/>
              <a:buFont typeface="Arial"/>
              <a:buChar char="●"/>
              <a:tabLst>
                <a:tab pos="1077015" algn="l"/>
              </a:tabLst>
            </a:pPr>
            <a:r>
              <a:rPr spc="-4" dirty="0">
                <a:latin typeface="Arial"/>
                <a:cs typeface="Arial"/>
              </a:rPr>
              <a:t>preserves coherence across all local SPE  memories and system</a:t>
            </a:r>
            <a:r>
              <a:rPr spc="-58" dirty="0">
                <a:latin typeface="Arial"/>
                <a:cs typeface="Arial"/>
              </a:rPr>
              <a:t> </a:t>
            </a:r>
            <a:r>
              <a:rPr spc="-4" dirty="0">
                <a:latin typeface="Arial"/>
                <a:cs typeface="Arial"/>
              </a:rPr>
              <a:t>memory</a:t>
            </a:r>
            <a:endParaRPr dirty="0">
              <a:latin typeface="Arial"/>
              <a:cs typeface="Arial"/>
            </a:endParaRPr>
          </a:p>
        </p:txBody>
      </p:sp>
      <p:sp>
        <p:nvSpPr>
          <p:cNvPr id="4" name="object 4"/>
          <p:cNvSpPr/>
          <p:nvPr/>
        </p:nvSpPr>
        <p:spPr>
          <a:xfrm>
            <a:off x="5809211" y="2715633"/>
            <a:ext cx="3155476" cy="26221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593213"/>
            <a:r>
              <a:rPr spc="-4" dirty="0"/>
              <a:t>Cell Programming Models</a:t>
            </a:r>
          </a:p>
        </p:txBody>
      </p:sp>
      <p:sp>
        <p:nvSpPr>
          <p:cNvPr id="3" name="object 3"/>
          <p:cNvSpPr txBox="1"/>
          <p:nvPr/>
        </p:nvSpPr>
        <p:spPr>
          <a:xfrm>
            <a:off x="762000" y="762000"/>
            <a:ext cx="7485495" cy="4780668"/>
          </a:xfrm>
          <a:prstGeom prst="rect">
            <a:avLst/>
          </a:prstGeom>
        </p:spPr>
        <p:txBody>
          <a:bodyPr vert="horz" wrap="square" lIns="0" tIns="0" rIns="0" bIns="0" rtlCol="0">
            <a:spAutoFit/>
          </a:bodyPr>
          <a:lstStyle/>
          <a:p>
            <a:pPr marL="302020" marR="34191" indent="-290623">
              <a:lnSpc>
                <a:spcPct val="104200"/>
              </a:lnSpc>
              <a:buClr>
                <a:srgbClr val="0E594D"/>
              </a:buClr>
              <a:buSzPct val="44444"/>
              <a:buFont typeface="Arial"/>
              <a:buChar char="●"/>
              <a:tabLst>
                <a:tab pos="302020" algn="l"/>
              </a:tabLst>
            </a:pPr>
            <a:r>
              <a:rPr sz="1600" dirty="0">
                <a:latin typeface="Arial"/>
                <a:cs typeface="Arial"/>
              </a:rPr>
              <a:t>In </a:t>
            </a:r>
            <a:r>
              <a:rPr sz="1600" spc="-4" dirty="0">
                <a:latin typeface="Arial"/>
                <a:cs typeface="Arial"/>
              </a:rPr>
              <a:t>order </a:t>
            </a:r>
            <a:r>
              <a:rPr sz="1600" dirty="0">
                <a:latin typeface="Arial"/>
                <a:cs typeface="Arial"/>
              </a:rPr>
              <a:t>to </a:t>
            </a:r>
            <a:r>
              <a:rPr sz="1600" spc="-4" dirty="0">
                <a:latin typeface="Arial"/>
                <a:cs typeface="Arial"/>
              </a:rPr>
              <a:t>obtain optimum performance within </a:t>
            </a:r>
            <a:r>
              <a:rPr sz="1600" dirty="0">
                <a:latin typeface="Arial"/>
                <a:cs typeface="Arial"/>
              </a:rPr>
              <a:t>the </a:t>
            </a:r>
            <a:r>
              <a:rPr sz="1600" spc="-4" dirty="0">
                <a:latin typeface="Arial"/>
                <a:cs typeface="Arial"/>
              </a:rPr>
              <a:t>Cell both </a:t>
            </a:r>
            <a:r>
              <a:rPr sz="1600" dirty="0">
                <a:latin typeface="Arial"/>
                <a:cs typeface="Arial"/>
              </a:rPr>
              <a:t>the </a:t>
            </a:r>
            <a:r>
              <a:rPr sz="1600" spc="-4" dirty="0">
                <a:latin typeface="Arial"/>
                <a:cs typeface="Arial"/>
              </a:rPr>
              <a:t>SPE's LS and  Cell's SIMD dataflow must be </a:t>
            </a:r>
            <a:r>
              <a:rPr sz="1600" dirty="0">
                <a:latin typeface="Arial"/>
                <a:cs typeface="Arial"/>
              </a:rPr>
              <a:t>taken </a:t>
            </a:r>
            <a:r>
              <a:rPr sz="1600" spc="-4" dirty="0">
                <a:latin typeface="Arial"/>
                <a:cs typeface="Arial"/>
              </a:rPr>
              <a:t>into account by </a:t>
            </a:r>
            <a:r>
              <a:rPr sz="1600" dirty="0">
                <a:latin typeface="Arial"/>
                <a:cs typeface="Arial"/>
              </a:rPr>
              <a:t>the </a:t>
            </a:r>
            <a:r>
              <a:rPr sz="1600" spc="-4" dirty="0">
                <a:latin typeface="Arial"/>
                <a:cs typeface="Arial"/>
              </a:rPr>
              <a:t>programmer, and  ultimately </a:t>
            </a:r>
            <a:r>
              <a:rPr sz="1600" dirty="0">
                <a:latin typeface="Arial"/>
                <a:cs typeface="Arial"/>
              </a:rPr>
              <a:t>the </a:t>
            </a:r>
            <a:r>
              <a:rPr sz="1600" spc="-4" dirty="0">
                <a:latin typeface="Arial"/>
                <a:cs typeface="Arial"/>
              </a:rPr>
              <a:t>programming</a:t>
            </a:r>
            <a:r>
              <a:rPr sz="1600" spc="-90" dirty="0">
                <a:latin typeface="Arial"/>
                <a:cs typeface="Arial"/>
              </a:rPr>
              <a:t> </a:t>
            </a:r>
            <a:r>
              <a:rPr sz="1600" dirty="0">
                <a:latin typeface="Arial"/>
                <a:cs typeface="Arial"/>
              </a:rPr>
              <a:t>model</a:t>
            </a:r>
            <a:endParaRPr sz="1600">
              <a:latin typeface="Arial"/>
              <a:cs typeface="Arial"/>
            </a:endParaRPr>
          </a:p>
          <a:p>
            <a:pPr marL="302020" indent="-290623">
              <a:spcBef>
                <a:spcPts val="81"/>
              </a:spcBef>
              <a:buClr>
                <a:srgbClr val="0E594D"/>
              </a:buClr>
              <a:buSzPct val="44444"/>
              <a:buFont typeface="Arial"/>
              <a:buChar char="●"/>
              <a:tabLst>
                <a:tab pos="302020" algn="l"/>
              </a:tabLst>
            </a:pPr>
            <a:r>
              <a:rPr sz="1600" u="heavy" spc="-4" dirty="0">
                <a:latin typeface="Arial"/>
                <a:cs typeface="Arial"/>
              </a:rPr>
              <a:t>Function </a:t>
            </a:r>
            <a:r>
              <a:rPr sz="1600" u="heavy" dirty="0">
                <a:latin typeface="Arial"/>
                <a:cs typeface="Arial"/>
              </a:rPr>
              <a:t>Offload</a:t>
            </a:r>
            <a:r>
              <a:rPr sz="1600" u="heavy" spc="-72" dirty="0">
                <a:latin typeface="Arial"/>
                <a:cs typeface="Arial"/>
              </a:rPr>
              <a:t> </a:t>
            </a:r>
            <a:r>
              <a:rPr sz="1600" u="heavy" spc="-4" dirty="0">
                <a:latin typeface="Arial"/>
                <a:cs typeface="Arial"/>
              </a:rPr>
              <a:t>Model</a:t>
            </a:r>
            <a:endParaRPr sz="1600">
              <a:latin typeface="Arial"/>
              <a:cs typeface="Arial"/>
            </a:endParaRPr>
          </a:p>
          <a:p>
            <a:pPr marL="688947" lvl="1" indent="-258142">
              <a:spcBef>
                <a:spcPts val="81"/>
              </a:spcBef>
              <a:buSzPct val="75000"/>
              <a:buChar char="–"/>
              <a:tabLst>
                <a:tab pos="689517" algn="l"/>
              </a:tabLst>
            </a:pPr>
            <a:r>
              <a:rPr sz="1400" spc="-4" dirty="0">
                <a:latin typeface="Arial"/>
                <a:cs typeface="Arial"/>
              </a:rPr>
              <a:t>SPE's used as accelerators for critical functions designated by the</a:t>
            </a:r>
            <a:r>
              <a:rPr sz="1400" spc="40" dirty="0">
                <a:latin typeface="Arial"/>
                <a:cs typeface="Arial"/>
              </a:rPr>
              <a:t> </a:t>
            </a:r>
            <a:r>
              <a:rPr sz="1400" spc="-4" dirty="0">
                <a:latin typeface="Arial"/>
                <a:cs typeface="Arial"/>
              </a:rPr>
              <a:t>PPE</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original code optimized and recompiled for SPE instruction</a:t>
            </a:r>
            <a:r>
              <a:rPr sz="1400" spc="4" dirty="0">
                <a:latin typeface="Arial"/>
                <a:cs typeface="Arial"/>
              </a:rPr>
              <a:t> </a:t>
            </a:r>
            <a:r>
              <a:rPr sz="1400" spc="-4" dirty="0">
                <a:latin typeface="Arial"/>
                <a:cs typeface="Arial"/>
              </a:rPr>
              <a:t>set</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designated program functions offloaded to SPE's for</a:t>
            </a:r>
            <a:r>
              <a:rPr sz="1400" spc="22" dirty="0">
                <a:latin typeface="Arial"/>
                <a:cs typeface="Arial"/>
              </a:rPr>
              <a:t> </a:t>
            </a:r>
            <a:r>
              <a:rPr sz="1400" spc="-4" dirty="0">
                <a:latin typeface="Arial"/>
                <a:cs typeface="Arial"/>
              </a:rPr>
              <a:t>execution</a:t>
            </a:r>
            <a:endParaRPr sz="1400">
              <a:latin typeface="Arial"/>
              <a:cs typeface="Arial"/>
            </a:endParaRPr>
          </a:p>
          <a:p>
            <a:pPr marL="1076445" marR="4559" lvl="2" indent="-193179">
              <a:lnSpc>
                <a:spcPct val="104099"/>
              </a:lnSpc>
              <a:spcBef>
                <a:spcPts val="4"/>
              </a:spcBef>
              <a:buSzPct val="43750"/>
              <a:buFont typeface="Arial"/>
              <a:buChar char="●"/>
              <a:tabLst>
                <a:tab pos="1077015" algn="l"/>
              </a:tabLst>
            </a:pPr>
            <a:r>
              <a:rPr sz="1400" spc="-4" dirty="0">
                <a:latin typeface="Arial"/>
                <a:cs typeface="Arial"/>
              </a:rPr>
              <a:t>when PPE calls designated program function it is automatically invoked on the  </a:t>
            </a:r>
            <a:r>
              <a:rPr sz="1400" spc="-9" dirty="0">
                <a:latin typeface="Arial"/>
                <a:cs typeface="Arial"/>
              </a:rPr>
              <a:t>SPE</a:t>
            </a:r>
            <a:endParaRPr sz="1400">
              <a:latin typeface="Arial"/>
              <a:cs typeface="Arial"/>
            </a:endParaRPr>
          </a:p>
          <a:p>
            <a:pPr marL="688947" marR="116819" lvl="1" indent="-258142">
              <a:lnSpc>
                <a:spcPts val="1795"/>
              </a:lnSpc>
              <a:spcBef>
                <a:spcPts val="67"/>
              </a:spcBef>
              <a:buSzPct val="75000"/>
              <a:buChar char="–"/>
              <a:tabLst>
                <a:tab pos="689517" algn="l"/>
              </a:tabLst>
            </a:pPr>
            <a:r>
              <a:rPr sz="1400" spc="-4" dirty="0">
                <a:latin typeface="Arial"/>
                <a:cs typeface="Arial"/>
              </a:rPr>
              <a:t>Programmer statically identifies which program functions will execute on PPE and  which will be offloaded to the</a:t>
            </a:r>
            <a:r>
              <a:rPr sz="1400" spc="-31" dirty="0">
                <a:latin typeface="Arial"/>
                <a:cs typeface="Arial"/>
              </a:rPr>
              <a:t> </a:t>
            </a:r>
            <a:r>
              <a:rPr sz="1400" spc="-4" dirty="0">
                <a:latin typeface="Arial"/>
                <a:cs typeface="Arial"/>
              </a:rPr>
              <a:t>SPE</a:t>
            </a:r>
            <a:endParaRPr sz="1400">
              <a:latin typeface="Arial"/>
              <a:cs typeface="Arial"/>
            </a:endParaRPr>
          </a:p>
          <a:p>
            <a:pPr marL="1076445" lvl="2" indent="-193179">
              <a:lnSpc>
                <a:spcPts val="1723"/>
              </a:lnSpc>
              <a:buSzPct val="43750"/>
              <a:buFont typeface="Arial"/>
              <a:buChar char="●"/>
              <a:tabLst>
                <a:tab pos="1077015" algn="l"/>
              </a:tabLst>
            </a:pPr>
            <a:r>
              <a:rPr sz="1400" spc="-4" dirty="0">
                <a:latin typeface="Arial"/>
                <a:cs typeface="Arial"/>
              </a:rPr>
              <a:t>separate source files and compilation for PPE and SPE</a:t>
            </a:r>
            <a:endParaRPr sz="1400">
              <a:latin typeface="Arial"/>
              <a:cs typeface="Arial"/>
            </a:endParaRPr>
          </a:p>
          <a:p>
            <a:pPr marL="688947" marR="26212" lvl="1" indent="-258142">
              <a:lnSpc>
                <a:spcPts val="1795"/>
              </a:lnSpc>
              <a:spcBef>
                <a:spcPts val="67"/>
              </a:spcBef>
              <a:buSzPct val="75000"/>
              <a:buChar char="–"/>
              <a:tabLst>
                <a:tab pos="689517" algn="l"/>
              </a:tabLst>
            </a:pPr>
            <a:r>
              <a:rPr sz="1400" spc="-4" dirty="0">
                <a:latin typeface="Arial"/>
                <a:cs typeface="Arial"/>
              </a:rPr>
              <a:t>Prototype single-source approach using compiler directives as special offload hints  has been developed for the</a:t>
            </a:r>
            <a:r>
              <a:rPr sz="1400" spc="-27" dirty="0">
                <a:latin typeface="Arial"/>
                <a:cs typeface="Arial"/>
              </a:rPr>
              <a:t> </a:t>
            </a:r>
            <a:r>
              <a:rPr sz="1400" spc="-4" dirty="0">
                <a:latin typeface="Arial"/>
                <a:cs typeface="Arial"/>
              </a:rPr>
              <a:t>Cell</a:t>
            </a:r>
            <a:endParaRPr sz="1400">
              <a:latin typeface="Arial"/>
              <a:cs typeface="Arial"/>
            </a:endParaRPr>
          </a:p>
          <a:p>
            <a:pPr marL="1076445" lvl="2" indent="-193179">
              <a:lnSpc>
                <a:spcPts val="1723"/>
              </a:lnSpc>
              <a:buSzPct val="43750"/>
              <a:buFont typeface="Arial"/>
              <a:buChar char="●"/>
              <a:tabLst>
                <a:tab pos="1077015" algn="l"/>
              </a:tabLst>
            </a:pPr>
            <a:r>
              <a:rPr sz="1400" spc="-4" dirty="0">
                <a:latin typeface="Arial"/>
                <a:cs typeface="Arial"/>
              </a:rPr>
              <a:t>challenge to have compiler automatically determine which functions</a:t>
            </a:r>
            <a:r>
              <a:rPr sz="1400" spc="18" dirty="0">
                <a:latin typeface="Arial"/>
                <a:cs typeface="Arial"/>
              </a:rPr>
              <a:t> </a:t>
            </a:r>
            <a:r>
              <a:rPr sz="1400" spc="-4" dirty="0">
                <a:latin typeface="Arial"/>
                <a:cs typeface="Arial"/>
              </a:rPr>
              <a:t>execute</a:t>
            </a:r>
            <a:endParaRPr sz="1400">
              <a:latin typeface="Arial"/>
              <a:cs typeface="Arial"/>
            </a:endParaRPr>
          </a:p>
          <a:p>
            <a:pPr marL="1076445">
              <a:spcBef>
                <a:spcPts val="67"/>
              </a:spcBef>
            </a:pPr>
            <a:r>
              <a:rPr sz="1400" spc="-4" dirty="0">
                <a:latin typeface="Arial"/>
                <a:cs typeface="Arial"/>
              </a:rPr>
              <a:t>on PPE and</a:t>
            </a:r>
            <a:r>
              <a:rPr sz="1400" spc="-72" dirty="0">
                <a:latin typeface="Arial"/>
                <a:cs typeface="Arial"/>
              </a:rPr>
              <a:t> </a:t>
            </a:r>
            <a:r>
              <a:rPr sz="1400" spc="-4" dirty="0">
                <a:latin typeface="Arial"/>
                <a:cs typeface="Arial"/>
              </a:rPr>
              <a:t>SPE</a:t>
            </a:r>
            <a:endParaRPr sz="1400">
              <a:latin typeface="Arial"/>
              <a:cs typeface="Arial"/>
            </a:endParaRPr>
          </a:p>
          <a:p>
            <a:pPr marL="1464512" marR="387497" lvl="3" indent="-194319">
              <a:lnSpc>
                <a:spcPct val="104099"/>
              </a:lnSpc>
              <a:spcBef>
                <a:spcPts val="4"/>
              </a:spcBef>
              <a:buSzPct val="75000"/>
              <a:buChar char="–"/>
              <a:tabLst>
                <a:tab pos="1464512" algn="l"/>
              </a:tabLst>
            </a:pPr>
            <a:r>
              <a:rPr sz="1400" spc="-4" dirty="0">
                <a:latin typeface="Arial"/>
                <a:cs typeface="Arial"/>
              </a:rPr>
              <a:t>allows applications to remain compatible with the Power Architecture  generating both PPE and SPE</a:t>
            </a:r>
            <a:r>
              <a:rPr sz="1400" spc="-36" dirty="0">
                <a:latin typeface="Arial"/>
                <a:cs typeface="Arial"/>
              </a:rPr>
              <a:t> </a:t>
            </a:r>
            <a:r>
              <a:rPr sz="1400" spc="-4" dirty="0">
                <a:latin typeface="Arial"/>
                <a:cs typeface="Arial"/>
              </a:rPr>
              <a:t>binaries</a:t>
            </a:r>
            <a:endParaRPr sz="1400">
              <a:latin typeface="Arial"/>
              <a:cs typeface="Arial"/>
            </a:endParaRPr>
          </a:p>
          <a:p>
            <a:pPr marL="1851439" lvl="4" indent="-193749">
              <a:spcBef>
                <a:spcPts val="67"/>
              </a:spcBef>
              <a:buSzPct val="43750"/>
              <a:buFont typeface="Arial"/>
              <a:buChar char="●"/>
              <a:tabLst>
                <a:tab pos="1852009" algn="l"/>
              </a:tabLst>
            </a:pPr>
            <a:r>
              <a:rPr sz="1400" spc="-4" dirty="0">
                <a:latin typeface="Arial"/>
                <a:cs typeface="Arial"/>
              </a:rPr>
              <a:t>Cell systems load SPE-accelerated</a:t>
            </a:r>
            <a:r>
              <a:rPr sz="1400" spc="-45" dirty="0">
                <a:latin typeface="Arial"/>
                <a:cs typeface="Arial"/>
              </a:rPr>
              <a:t> </a:t>
            </a:r>
            <a:r>
              <a:rPr sz="1400" spc="-4" dirty="0">
                <a:latin typeface="Arial"/>
                <a:cs typeface="Arial"/>
              </a:rPr>
              <a:t>binaries</a:t>
            </a:r>
            <a:endParaRPr sz="1400">
              <a:latin typeface="Arial"/>
              <a:cs typeface="Arial"/>
            </a:endParaRPr>
          </a:p>
          <a:p>
            <a:pPr marL="1851439" lvl="4" indent="-193749">
              <a:spcBef>
                <a:spcPts val="72"/>
              </a:spcBef>
              <a:buSzPct val="43750"/>
              <a:buFont typeface="Arial"/>
              <a:buChar char="●"/>
              <a:tabLst>
                <a:tab pos="1852009" algn="l"/>
              </a:tabLst>
            </a:pPr>
            <a:r>
              <a:rPr sz="1400" spc="-4" dirty="0">
                <a:latin typeface="Arial"/>
                <a:cs typeface="Arial"/>
              </a:rPr>
              <a:t>Non-Cell systems load PPE</a:t>
            </a:r>
            <a:r>
              <a:rPr sz="1400" spc="-49" dirty="0">
                <a:latin typeface="Arial"/>
                <a:cs typeface="Arial"/>
              </a:rPr>
              <a:t> </a:t>
            </a:r>
            <a:r>
              <a:rPr sz="1400" spc="-4" dirty="0">
                <a:latin typeface="Arial"/>
                <a:cs typeface="Arial"/>
              </a:rPr>
              <a:t>binaries</a:t>
            </a:r>
            <a:endParaRPr sz="14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593213"/>
            <a:r>
              <a:rPr spc="-4" dirty="0"/>
              <a:t>Cell Programming Models</a:t>
            </a:r>
          </a:p>
        </p:txBody>
      </p:sp>
      <p:sp>
        <p:nvSpPr>
          <p:cNvPr id="3" name="object 3"/>
          <p:cNvSpPr txBox="1"/>
          <p:nvPr/>
        </p:nvSpPr>
        <p:spPr>
          <a:xfrm>
            <a:off x="762000" y="762000"/>
            <a:ext cx="7229764" cy="4450193"/>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1600" u="heavy" spc="-4" dirty="0">
                <a:latin typeface="Arial"/>
                <a:cs typeface="Arial"/>
              </a:rPr>
              <a:t>Device Extension</a:t>
            </a:r>
            <a:r>
              <a:rPr sz="1600" u="heavy" spc="-90" dirty="0">
                <a:latin typeface="Arial"/>
                <a:cs typeface="Arial"/>
              </a:rPr>
              <a:t> </a:t>
            </a:r>
            <a:r>
              <a:rPr sz="1600" u="heavy" spc="-4" dirty="0">
                <a:latin typeface="Arial"/>
                <a:cs typeface="Arial"/>
              </a:rPr>
              <a:t>Model</a:t>
            </a:r>
            <a:endParaRPr sz="1600">
              <a:latin typeface="Arial"/>
              <a:cs typeface="Arial"/>
            </a:endParaRPr>
          </a:p>
          <a:p>
            <a:pPr marL="688947" lvl="1" indent="-258142">
              <a:spcBef>
                <a:spcPts val="81"/>
              </a:spcBef>
              <a:buSzPct val="75000"/>
              <a:buChar char="–"/>
              <a:tabLst>
                <a:tab pos="689517" algn="l"/>
              </a:tabLst>
            </a:pPr>
            <a:r>
              <a:rPr sz="1400" spc="-4" dirty="0">
                <a:latin typeface="Arial"/>
                <a:cs typeface="Arial"/>
              </a:rPr>
              <a:t>Special type of function offload</a:t>
            </a:r>
            <a:r>
              <a:rPr sz="1400" spc="-31" dirty="0">
                <a:latin typeface="Arial"/>
                <a:cs typeface="Arial"/>
              </a:rPr>
              <a:t> </a:t>
            </a:r>
            <a:r>
              <a:rPr sz="1400" spc="-4" dirty="0">
                <a:latin typeface="Arial"/>
                <a:cs typeface="Arial"/>
              </a:rPr>
              <a:t>model</a:t>
            </a:r>
            <a:endParaRPr sz="1400">
              <a:latin typeface="Arial"/>
              <a:cs typeface="Arial"/>
            </a:endParaRPr>
          </a:p>
          <a:p>
            <a:pPr marL="688947" lvl="1" indent="-258142">
              <a:spcBef>
                <a:spcPts val="67"/>
              </a:spcBef>
              <a:buSzPct val="75000"/>
              <a:buChar char="–"/>
              <a:tabLst>
                <a:tab pos="689517" algn="l"/>
              </a:tabLst>
            </a:pPr>
            <a:r>
              <a:rPr sz="1400" spc="-4" dirty="0">
                <a:latin typeface="Arial"/>
                <a:cs typeface="Arial"/>
              </a:rPr>
              <a:t>SPE's act as interfaces between PPE and external</a:t>
            </a:r>
            <a:r>
              <a:rPr sz="1400" spc="13" dirty="0">
                <a:latin typeface="Arial"/>
                <a:cs typeface="Arial"/>
              </a:rPr>
              <a:t> </a:t>
            </a:r>
            <a:r>
              <a:rPr sz="1400" spc="-4" dirty="0">
                <a:latin typeface="Arial"/>
                <a:cs typeface="Arial"/>
              </a:rPr>
              <a:t>devices</a:t>
            </a:r>
            <a:endParaRPr sz="1400">
              <a:latin typeface="Arial"/>
              <a:cs typeface="Arial"/>
            </a:endParaRPr>
          </a:p>
          <a:p>
            <a:pPr marL="1076445" marR="4559" lvl="2" indent="-193179">
              <a:lnSpc>
                <a:spcPct val="103200"/>
              </a:lnSpc>
              <a:spcBef>
                <a:spcPts val="4"/>
              </a:spcBef>
              <a:buSzPct val="42857"/>
              <a:buFont typeface="Arial"/>
              <a:buChar char="●"/>
              <a:tabLst>
                <a:tab pos="1077015" algn="l"/>
              </a:tabLst>
            </a:pPr>
            <a:r>
              <a:rPr sz="1300" spc="-4" dirty="0">
                <a:latin typeface="Arial"/>
                <a:cs typeface="Arial"/>
              </a:rPr>
              <a:t>Use </a:t>
            </a:r>
            <a:r>
              <a:rPr sz="1300" spc="-9" dirty="0">
                <a:latin typeface="Arial"/>
                <a:cs typeface="Arial"/>
              </a:rPr>
              <a:t>memory-mapped SPE-accessible registers </a:t>
            </a:r>
            <a:r>
              <a:rPr sz="1300" spc="-4" dirty="0">
                <a:latin typeface="Arial"/>
                <a:cs typeface="Arial"/>
              </a:rPr>
              <a:t>as </a:t>
            </a:r>
            <a:r>
              <a:rPr sz="1300" spc="-9" dirty="0">
                <a:latin typeface="Arial"/>
                <a:cs typeface="Arial"/>
              </a:rPr>
              <a:t>command/response </a:t>
            </a:r>
            <a:r>
              <a:rPr sz="1300" spc="-4" dirty="0">
                <a:latin typeface="Arial"/>
                <a:cs typeface="Arial"/>
              </a:rPr>
              <a:t>FIFO </a:t>
            </a:r>
            <a:r>
              <a:rPr sz="1300" spc="-9" dirty="0">
                <a:latin typeface="Arial"/>
                <a:cs typeface="Arial"/>
              </a:rPr>
              <a:t>between  </a:t>
            </a:r>
            <a:r>
              <a:rPr sz="1300" spc="-4" dirty="0">
                <a:latin typeface="Arial"/>
                <a:cs typeface="Arial"/>
              </a:rPr>
              <a:t>PPE and</a:t>
            </a:r>
            <a:r>
              <a:rPr sz="1300" spc="-58" dirty="0">
                <a:latin typeface="Arial"/>
                <a:cs typeface="Arial"/>
              </a:rPr>
              <a:t> </a:t>
            </a:r>
            <a:r>
              <a:rPr sz="1300" spc="-4" dirty="0">
                <a:latin typeface="Arial"/>
                <a:cs typeface="Arial"/>
              </a:rPr>
              <a:t>SPE's</a:t>
            </a:r>
            <a:endParaRPr sz="1300">
              <a:latin typeface="Arial"/>
              <a:cs typeface="Arial"/>
            </a:endParaRPr>
          </a:p>
          <a:p>
            <a:pPr marL="1076445" marR="40459" lvl="2" indent="-193179">
              <a:lnSpc>
                <a:spcPct val="103200"/>
              </a:lnSpc>
              <a:spcBef>
                <a:spcPts val="4"/>
              </a:spcBef>
              <a:buSzPct val="42857"/>
              <a:buFont typeface="Arial"/>
              <a:buChar char="●"/>
              <a:tabLst>
                <a:tab pos="1077015" algn="l"/>
              </a:tabLst>
            </a:pPr>
            <a:r>
              <a:rPr sz="1300" spc="-9" dirty="0">
                <a:latin typeface="Arial"/>
                <a:cs typeface="Arial"/>
              </a:rPr>
              <a:t>Device memory </a:t>
            </a:r>
            <a:r>
              <a:rPr sz="1300" spc="-4" dirty="0">
                <a:latin typeface="Arial"/>
                <a:cs typeface="Arial"/>
              </a:rPr>
              <a:t>can be mapped by DMA, </a:t>
            </a:r>
            <a:r>
              <a:rPr sz="1300" spc="-9" dirty="0">
                <a:latin typeface="Arial"/>
                <a:cs typeface="Arial"/>
              </a:rPr>
              <a:t>supporting transfer </a:t>
            </a:r>
            <a:r>
              <a:rPr sz="1300" spc="-4" dirty="0">
                <a:latin typeface="Arial"/>
                <a:cs typeface="Arial"/>
              </a:rPr>
              <a:t>size </a:t>
            </a:r>
            <a:r>
              <a:rPr sz="1300" spc="-9" dirty="0">
                <a:latin typeface="Arial"/>
                <a:cs typeface="Arial"/>
              </a:rPr>
              <a:t>granularity </a:t>
            </a:r>
            <a:r>
              <a:rPr sz="1300" spc="-4" dirty="0">
                <a:latin typeface="Arial"/>
                <a:cs typeface="Arial"/>
              </a:rPr>
              <a:t>as </a:t>
            </a:r>
            <a:r>
              <a:rPr sz="1300" spc="-9" dirty="0">
                <a:latin typeface="Arial"/>
                <a:cs typeface="Arial"/>
              </a:rPr>
              <a:t>small  </a:t>
            </a:r>
            <a:r>
              <a:rPr sz="1300" spc="-4" dirty="0">
                <a:latin typeface="Arial"/>
                <a:cs typeface="Arial"/>
              </a:rPr>
              <a:t>as a single</a:t>
            </a:r>
            <a:r>
              <a:rPr sz="1300" spc="-76" dirty="0">
                <a:latin typeface="Arial"/>
                <a:cs typeface="Arial"/>
              </a:rPr>
              <a:t> </a:t>
            </a:r>
            <a:r>
              <a:rPr sz="1300" spc="-9" dirty="0">
                <a:latin typeface="Arial"/>
                <a:cs typeface="Arial"/>
              </a:rPr>
              <a:t>byte</a:t>
            </a:r>
            <a:endParaRPr sz="1300">
              <a:latin typeface="Arial"/>
              <a:cs typeface="Arial"/>
            </a:endParaRPr>
          </a:p>
          <a:p>
            <a:pPr marL="302020" indent="-290623">
              <a:spcBef>
                <a:spcPts val="72"/>
              </a:spcBef>
              <a:buClr>
                <a:srgbClr val="0E594D"/>
              </a:buClr>
              <a:buSzPct val="44444"/>
              <a:buFont typeface="Arial"/>
              <a:buChar char="●"/>
              <a:tabLst>
                <a:tab pos="302020" algn="l"/>
              </a:tabLst>
            </a:pPr>
            <a:r>
              <a:rPr sz="1600" u="heavy" spc="-4" dirty="0">
                <a:latin typeface="Arial"/>
                <a:cs typeface="Arial"/>
              </a:rPr>
              <a:t>Computational Acceleration</a:t>
            </a:r>
            <a:r>
              <a:rPr sz="1600" u="heavy" spc="-40" dirty="0">
                <a:latin typeface="Arial"/>
                <a:cs typeface="Arial"/>
              </a:rPr>
              <a:t> </a:t>
            </a:r>
            <a:r>
              <a:rPr sz="1600" u="heavy" dirty="0">
                <a:latin typeface="Arial"/>
                <a:cs typeface="Arial"/>
              </a:rPr>
              <a:t>Model</a:t>
            </a:r>
            <a:endParaRPr sz="1600">
              <a:latin typeface="Arial"/>
              <a:cs typeface="Arial"/>
            </a:endParaRPr>
          </a:p>
          <a:p>
            <a:pPr marL="688947" marR="499188" lvl="1" indent="-258142">
              <a:lnSpc>
                <a:spcPct val="104099"/>
              </a:lnSpc>
              <a:spcBef>
                <a:spcPts val="9"/>
              </a:spcBef>
              <a:buSzPct val="75000"/>
              <a:buChar char="–"/>
              <a:tabLst>
                <a:tab pos="689517" algn="l"/>
              </a:tabLst>
            </a:pPr>
            <a:r>
              <a:rPr sz="1400" spc="-4" dirty="0">
                <a:latin typeface="Arial"/>
                <a:cs typeface="Arial"/>
              </a:rPr>
              <a:t>SPE centralized model, offering greater integration of SPE's in application  execution and programming than function offload</a:t>
            </a:r>
            <a:r>
              <a:rPr sz="1400" spc="9" dirty="0">
                <a:latin typeface="Arial"/>
                <a:cs typeface="Arial"/>
              </a:rPr>
              <a:t> </a:t>
            </a:r>
            <a:r>
              <a:rPr sz="1400" spc="-4" dirty="0">
                <a:latin typeface="Arial"/>
                <a:cs typeface="Arial"/>
              </a:rPr>
              <a:t>model</a:t>
            </a:r>
            <a:endParaRPr sz="1400">
              <a:latin typeface="Arial"/>
              <a:cs typeface="Arial"/>
            </a:endParaRPr>
          </a:p>
          <a:p>
            <a:pPr marL="688947" lvl="1" indent="-258142">
              <a:spcBef>
                <a:spcPts val="67"/>
              </a:spcBef>
              <a:buSzPct val="75000"/>
              <a:buChar char="–"/>
              <a:tabLst>
                <a:tab pos="689517" algn="l"/>
              </a:tabLst>
            </a:pPr>
            <a:r>
              <a:rPr sz="1400" spc="-4" dirty="0">
                <a:latin typeface="Arial"/>
                <a:cs typeface="Arial"/>
              </a:rPr>
              <a:t>Computational intensive code </a:t>
            </a:r>
            <a:r>
              <a:rPr sz="1400" dirty="0">
                <a:latin typeface="Arial"/>
                <a:cs typeface="Arial"/>
              </a:rPr>
              <a:t>performed </a:t>
            </a:r>
            <a:r>
              <a:rPr sz="1400" spc="-4" dirty="0">
                <a:latin typeface="Arial"/>
                <a:cs typeface="Arial"/>
              </a:rPr>
              <a:t>on SPE's rather than</a:t>
            </a:r>
            <a:r>
              <a:rPr sz="1400" spc="9" dirty="0">
                <a:latin typeface="Arial"/>
                <a:cs typeface="Arial"/>
              </a:rPr>
              <a:t> </a:t>
            </a:r>
            <a:r>
              <a:rPr sz="1400" spc="-4" dirty="0">
                <a:latin typeface="Arial"/>
                <a:cs typeface="Arial"/>
              </a:rPr>
              <a:t>PPE</a:t>
            </a:r>
            <a:endParaRPr sz="1400">
              <a:latin typeface="Arial"/>
              <a:cs typeface="Arial"/>
            </a:endParaRPr>
          </a:p>
          <a:p>
            <a:pPr marL="688947" lvl="1" indent="-258142">
              <a:spcBef>
                <a:spcPts val="76"/>
              </a:spcBef>
              <a:buSzPct val="75000"/>
              <a:buChar char="–"/>
              <a:tabLst>
                <a:tab pos="689517" algn="l"/>
              </a:tabLst>
            </a:pPr>
            <a:r>
              <a:rPr sz="1400" spc="-4" dirty="0">
                <a:latin typeface="Arial"/>
                <a:cs typeface="Arial"/>
              </a:rPr>
              <a:t>PPE acts as </a:t>
            </a:r>
            <a:r>
              <a:rPr sz="1400" dirty="0">
                <a:latin typeface="Arial"/>
                <a:cs typeface="Arial"/>
              </a:rPr>
              <a:t>a </a:t>
            </a:r>
            <a:r>
              <a:rPr sz="1400" spc="-4" dirty="0">
                <a:latin typeface="Arial"/>
                <a:cs typeface="Arial"/>
              </a:rPr>
              <a:t>control center and service engine for the SPE</a:t>
            </a:r>
            <a:r>
              <a:rPr sz="1400" spc="31" dirty="0">
                <a:latin typeface="Arial"/>
                <a:cs typeface="Arial"/>
              </a:rPr>
              <a:t> </a:t>
            </a:r>
            <a:r>
              <a:rPr sz="1400" spc="-4" dirty="0">
                <a:latin typeface="Arial"/>
                <a:cs typeface="Arial"/>
              </a:rPr>
              <a:t>software</a:t>
            </a:r>
            <a:endParaRPr sz="1400">
              <a:latin typeface="Arial"/>
              <a:cs typeface="Arial"/>
            </a:endParaRPr>
          </a:p>
          <a:p>
            <a:pPr marL="1076445" lvl="2" indent="-193179">
              <a:spcBef>
                <a:spcPts val="49"/>
              </a:spcBef>
              <a:buSzPct val="42857"/>
              <a:buFont typeface="Arial"/>
              <a:buChar char="●"/>
              <a:tabLst>
                <a:tab pos="1077015" algn="l"/>
              </a:tabLst>
            </a:pPr>
            <a:r>
              <a:rPr sz="1300" spc="-4" dirty="0">
                <a:latin typeface="Arial"/>
                <a:cs typeface="Arial"/>
              </a:rPr>
              <a:t>Work is </a:t>
            </a:r>
            <a:r>
              <a:rPr sz="1300" spc="-9" dirty="0">
                <a:latin typeface="Arial"/>
                <a:cs typeface="Arial"/>
              </a:rPr>
              <a:t>partitioned among </a:t>
            </a:r>
            <a:r>
              <a:rPr sz="1300" spc="-4" dirty="0">
                <a:latin typeface="Arial"/>
                <a:cs typeface="Arial"/>
              </a:rPr>
              <a:t>multiple SPE's </a:t>
            </a:r>
            <a:r>
              <a:rPr sz="1300" spc="-9" dirty="0">
                <a:latin typeface="Arial"/>
                <a:cs typeface="Arial"/>
              </a:rPr>
              <a:t>operating </a:t>
            </a:r>
            <a:r>
              <a:rPr sz="1300" spc="-4" dirty="0">
                <a:latin typeface="Arial"/>
                <a:cs typeface="Arial"/>
              </a:rPr>
              <a:t>in</a:t>
            </a:r>
            <a:r>
              <a:rPr sz="1300" spc="85" dirty="0">
                <a:latin typeface="Arial"/>
                <a:cs typeface="Arial"/>
              </a:rPr>
              <a:t> </a:t>
            </a:r>
            <a:r>
              <a:rPr sz="1300" spc="-9" dirty="0">
                <a:latin typeface="Arial"/>
                <a:cs typeface="Arial"/>
              </a:rPr>
              <a:t>parallel</a:t>
            </a:r>
            <a:endParaRPr sz="1300">
              <a:latin typeface="Arial"/>
              <a:cs typeface="Arial"/>
            </a:endParaRPr>
          </a:p>
          <a:p>
            <a:pPr marL="1464512" lvl="3" indent="-194319">
              <a:spcBef>
                <a:spcPts val="54"/>
              </a:spcBef>
              <a:buSzPct val="78571"/>
              <a:buChar char="–"/>
              <a:tabLst>
                <a:tab pos="1464512" algn="l"/>
              </a:tabLst>
            </a:pPr>
            <a:r>
              <a:rPr sz="1300" spc="-9" dirty="0">
                <a:latin typeface="Arial"/>
                <a:cs typeface="Arial"/>
              </a:rPr>
              <a:t>manually </a:t>
            </a:r>
            <a:r>
              <a:rPr sz="1300" spc="-4" dirty="0">
                <a:latin typeface="Arial"/>
                <a:cs typeface="Arial"/>
              </a:rPr>
              <a:t>done by programmers or automatically by</a:t>
            </a:r>
            <a:r>
              <a:rPr sz="1300" spc="-13" dirty="0">
                <a:latin typeface="Arial"/>
                <a:cs typeface="Arial"/>
              </a:rPr>
              <a:t> </a:t>
            </a:r>
            <a:r>
              <a:rPr sz="1300" spc="-9" dirty="0">
                <a:latin typeface="Arial"/>
                <a:cs typeface="Arial"/>
              </a:rPr>
              <a:t>compiler</a:t>
            </a:r>
            <a:endParaRPr sz="1300">
              <a:latin typeface="Arial"/>
              <a:cs typeface="Arial"/>
            </a:endParaRPr>
          </a:p>
          <a:p>
            <a:pPr marL="1464512" marR="68382" lvl="3" indent="-194319">
              <a:lnSpc>
                <a:spcPts val="1561"/>
              </a:lnSpc>
              <a:spcBef>
                <a:spcPts val="54"/>
              </a:spcBef>
              <a:buSzPct val="78571"/>
              <a:buChar char="–"/>
              <a:tabLst>
                <a:tab pos="1464512" algn="l"/>
              </a:tabLst>
            </a:pPr>
            <a:r>
              <a:rPr sz="1300" spc="-4" dirty="0">
                <a:latin typeface="Arial"/>
                <a:cs typeface="Arial"/>
              </a:rPr>
              <a:t>must </a:t>
            </a:r>
            <a:r>
              <a:rPr sz="1300" spc="-9" dirty="0">
                <a:latin typeface="Arial"/>
                <a:cs typeface="Arial"/>
              </a:rPr>
              <a:t>include efficient scheduling </a:t>
            </a:r>
            <a:r>
              <a:rPr sz="1300" spc="-4" dirty="0">
                <a:latin typeface="Arial"/>
                <a:cs typeface="Arial"/>
              </a:rPr>
              <a:t>of DMA </a:t>
            </a:r>
            <a:r>
              <a:rPr sz="1300" spc="-9" dirty="0">
                <a:latin typeface="Arial"/>
                <a:cs typeface="Arial"/>
              </a:rPr>
              <a:t>operations </a:t>
            </a:r>
            <a:r>
              <a:rPr sz="1300" spc="-4" dirty="0">
                <a:latin typeface="Arial"/>
                <a:cs typeface="Arial"/>
              </a:rPr>
              <a:t>for code and data transfers  between PPE and</a:t>
            </a:r>
            <a:r>
              <a:rPr sz="1300" spc="-40" dirty="0">
                <a:latin typeface="Arial"/>
                <a:cs typeface="Arial"/>
              </a:rPr>
              <a:t> </a:t>
            </a:r>
            <a:r>
              <a:rPr sz="1300" spc="-4" dirty="0">
                <a:latin typeface="Arial"/>
                <a:cs typeface="Arial"/>
              </a:rPr>
              <a:t>SPE</a:t>
            </a:r>
            <a:endParaRPr sz="1300">
              <a:latin typeface="Arial"/>
              <a:cs typeface="Arial"/>
            </a:endParaRPr>
          </a:p>
          <a:p>
            <a:pPr marL="1464512" marR="291763" lvl="3" indent="-194319">
              <a:lnSpc>
                <a:spcPts val="1553"/>
              </a:lnSpc>
              <a:spcBef>
                <a:spcPts val="4"/>
              </a:spcBef>
              <a:buSzPct val="78571"/>
              <a:buChar char="–"/>
              <a:tabLst>
                <a:tab pos="1464512" algn="l"/>
              </a:tabLst>
            </a:pPr>
            <a:r>
              <a:rPr sz="1300" spc="-4" dirty="0">
                <a:latin typeface="Arial"/>
                <a:cs typeface="Arial"/>
              </a:rPr>
              <a:t>utilize </a:t>
            </a:r>
            <a:r>
              <a:rPr sz="1300" spc="-9" dirty="0">
                <a:latin typeface="Arial"/>
                <a:cs typeface="Arial"/>
              </a:rPr>
              <a:t>shared-memory </a:t>
            </a:r>
            <a:r>
              <a:rPr sz="1300" spc="-4" dirty="0">
                <a:latin typeface="Arial"/>
                <a:cs typeface="Arial"/>
              </a:rPr>
              <a:t>programming model or a </a:t>
            </a:r>
            <a:r>
              <a:rPr sz="1300" spc="-9" dirty="0">
                <a:latin typeface="Arial"/>
                <a:cs typeface="Arial"/>
              </a:rPr>
              <a:t>supported message passing  model</a:t>
            </a:r>
            <a:endParaRPr sz="1300">
              <a:latin typeface="Arial"/>
              <a:cs typeface="Arial"/>
            </a:endParaRPr>
          </a:p>
          <a:p>
            <a:pPr marL="688947" marR="360145" lvl="1" indent="-258142">
              <a:lnSpc>
                <a:spcPts val="1795"/>
              </a:lnSpc>
              <a:spcBef>
                <a:spcPts val="13"/>
              </a:spcBef>
              <a:buSzPct val="75000"/>
              <a:buChar char="–"/>
              <a:tabLst>
                <a:tab pos="689517" algn="l"/>
              </a:tabLst>
            </a:pPr>
            <a:r>
              <a:rPr sz="1400" spc="-4" dirty="0">
                <a:latin typeface="Arial"/>
                <a:cs typeface="Arial"/>
              </a:rPr>
              <a:t>Generally provides extensive acceleration of intense math functions without  requiring significant re-write or</a:t>
            </a:r>
            <a:r>
              <a:rPr sz="1400" spc="-13" dirty="0">
                <a:latin typeface="Arial"/>
                <a:cs typeface="Arial"/>
              </a:rPr>
              <a:t> </a:t>
            </a:r>
            <a:r>
              <a:rPr sz="1400" spc="-4" dirty="0">
                <a:latin typeface="Arial"/>
                <a:cs typeface="Arial"/>
              </a:rPr>
              <a:t>re-compilation</a:t>
            </a:r>
            <a:endParaRPr sz="1400">
              <a:latin typeface="Arial"/>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593213"/>
            <a:r>
              <a:rPr spc="-4" dirty="0"/>
              <a:t>Cell Programming Models</a:t>
            </a:r>
          </a:p>
        </p:txBody>
      </p:sp>
      <p:sp>
        <p:nvSpPr>
          <p:cNvPr id="3" name="object 3"/>
          <p:cNvSpPr txBox="1"/>
          <p:nvPr/>
        </p:nvSpPr>
        <p:spPr>
          <a:xfrm>
            <a:off x="762000" y="762000"/>
            <a:ext cx="6850495" cy="4939814"/>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1600" u="heavy" spc="-4" dirty="0">
                <a:latin typeface="Arial"/>
                <a:cs typeface="Arial"/>
              </a:rPr>
              <a:t>Streaming</a:t>
            </a:r>
            <a:r>
              <a:rPr sz="1600" u="heavy" spc="-58" dirty="0">
                <a:latin typeface="Arial"/>
                <a:cs typeface="Arial"/>
              </a:rPr>
              <a:t> </a:t>
            </a:r>
            <a:r>
              <a:rPr sz="1600" u="heavy" dirty="0">
                <a:latin typeface="Arial"/>
                <a:cs typeface="Arial"/>
              </a:rPr>
              <a:t>Model</a:t>
            </a:r>
            <a:endParaRPr sz="1600">
              <a:latin typeface="Arial"/>
              <a:cs typeface="Arial"/>
            </a:endParaRPr>
          </a:p>
          <a:p>
            <a:pPr marL="688947" lvl="1" indent="-258142">
              <a:spcBef>
                <a:spcPts val="63"/>
              </a:spcBef>
              <a:buSzPct val="78571"/>
              <a:buChar char="–"/>
              <a:tabLst>
                <a:tab pos="689517" algn="l"/>
              </a:tabLst>
            </a:pPr>
            <a:r>
              <a:rPr sz="1300" spc="-9" dirty="0">
                <a:latin typeface="Arial"/>
                <a:cs typeface="Arial"/>
              </a:rPr>
              <a:t>Designed </a:t>
            </a:r>
            <a:r>
              <a:rPr sz="1300" spc="-4" dirty="0">
                <a:latin typeface="Arial"/>
                <a:cs typeface="Arial"/>
              </a:rPr>
              <a:t>to take </a:t>
            </a:r>
            <a:r>
              <a:rPr sz="1300" spc="-9" dirty="0">
                <a:latin typeface="Arial"/>
                <a:cs typeface="Arial"/>
              </a:rPr>
              <a:t>advantage </a:t>
            </a:r>
            <a:r>
              <a:rPr sz="1300" spc="-4" dirty="0">
                <a:latin typeface="Arial"/>
                <a:cs typeface="Arial"/>
              </a:rPr>
              <a:t>of </a:t>
            </a:r>
            <a:r>
              <a:rPr sz="1300" spc="-9" dirty="0">
                <a:latin typeface="Arial"/>
                <a:cs typeface="Arial"/>
              </a:rPr>
              <a:t>support </a:t>
            </a:r>
            <a:r>
              <a:rPr sz="1300" spc="-4" dirty="0">
                <a:latin typeface="Arial"/>
                <a:cs typeface="Arial"/>
              </a:rPr>
              <a:t>for </a:t>
            </a:r>
            <a:r>
              <a:rPr sz="1300" spc="-9" dirty="0">
                <a:latin typeface="Arial"/>
                <a:cs typeface="Arial"/>
              </a:rPr>
              <a:t>message passing between </a:t>
            </a:r>
            <a:r>
              <a:rPr sz="1300" spc="-4" dirty="0">
                <a:latin typeface="Arial"/>
                <a:cs typeface="Arial"/>
              </a:rPr>
              <a:t>PPE and</a:t>
            </a:r>
            <a:r>
              <a:rPr sz="1300" spc="144" dirty="0">
                <a:latin typeface="Arial"/>
                <a:cs typeface="Arial"/>
              </a:rPr>
              <a:t> </a:t>
            </a:r>
            <a:r>
              <a:rPr sz="1300" spc="-9" dirty="0">
                <a:latin typeface="Arial"/>
                <a:cs typeface="Arial"/>
              </a:rPr>
              <a:t>SPE's</a:t>
            </a:r>
            <a:endParaRPr sz="1300">
              <a:latin typeface="Arial"/>
              <a:cs typeface="Arial"/>
            </a:endParaRPr>
          </a:p>
          <a:p>
            <a:pPr marL="688947" lvl="1" indent="-258142">
              <a:spcBef>
                <a:spcPts val="54"/>
              </a:spcBef>
              <a:buSzPct val="78571"/>
              <a:buChar char="–"/>
              <a:tabLst>
                <a:tab pos="689517" algn="l"/>
              </a:tabLst>
            </a:pPr>
            <a:r>
              <a:rPr sz="1300" spc="-4" dirty="0">
                <a:latin typeface="Arial"/>
                <a:cs typeface="Arial"/>
              </a:rPr>
              <a:t>Construct serial or parallel pipelines using the</a:t>
            </a:r>
            <a:r>
              <a:rPr sz="1300" spc="-9" dirty="0">
                <a:latin typeface="Arial"/>
                <a:cs typeface="Arial"/>
              </a:rPr>
              <a:t> </a:t>
            </a:r>
            <a:r>
              <a:rPr sz="1300" spc="-4" dirty="0">
                <a:latin typeface="Arial"/>
                <a:cs typeface="Arial"/>
              </a:rPr>
              <a:t>SPE's</a:t>
            </a:r>
            <a:endParaRPr sz="1300">
              <a:latin typeface="Arial"/>
              <a:cs typeface="Arial"/>
            </a:endParaRPr>
          </a:p>
          <a:p>
            <a:pPr marL="1076445" lvl="2" indent="-193179">
              <a:spcBef>
                <a:spcPts val="45"/>
              </a:spcBef>
              <a:buSzPct val="42857"/>
              <a:buFont typeface="Arial"/>
              <a:buChar char="●"/>
              <a:tabLst>
                <a:tab pos="1077015" algn="l"/>
              </a:tabLst>
            </a:pPr>
            <a:r>
              <a:rPr sz="1300" spc="-4" dirty="0">
                <a:latin typeface="Arial"/>
                <a:cs typeface="Arial"/>
              </a:rPr>
              <a:t>Each SPE </a:t>
            </a:r>
            <a:r>
              <a:rPr sz="1300" spc="-9" dirty="0">
                <a:latin typeface="Arial"/>
                <a:cs typeface="Arial"/>
              </a:rPr>
              <a:t>applies </a:t>
            </a:r>
            <a:r>
              <a:rPr sz="1300" spc="-4" dirty="0">
                <a:latin typeface="Arial"/>
                <a:cs typeface="Arial"/>
              </a:rPr>
              <a:t>a </a:t>
            </a:r>
            <a:r>
              <a:rPr sz="1300" spc="-9" dirty="0">
                <a:latin typeface="Arial"/>
                <a:cs typeface="Arial"/>
              </a:rPr>
              <a:t>particular application </a:t>
            </a:r>
            <a:r>
              <a:rPr sz="1300" spc="-4" dirty="0">
                <a:latin typeface="Arial"/>
                <a:cs typeface="Arial"/>
              </a:rPr>
              <a:t>kernel to the </a:t>
            </a:r>
            <a:r>
              <a:rPr sz="1300" spc="-9" dirty="0">
                <a:latin typeface="Arial"/>
                <a:cs typeface="Arial"/>
              </a:rPr>
              <a:t>received </a:t>
            </a:r>
            <a:r>
              <a:rPr sz="1300" spc="-4" dirty="0">
                <a:latin typeface="Arial"/>
                <a:cs typeface="Arial"/>
              </a:rPr>
              <a:t>data</a:t>
            </a:r>
            <a:r>
              <a:rPr sz="1300" spc="135" dirty="0">
                <a:latin typeface="Arial"/>
                <a:cs typeface="Arial"/>
              </a:rPr>
              <a:t> </a:t>
            </a:r>
            <a:r>
              <a:rPr sz="1300" spc="-9" dirty="0">
                <a:latin typeface="Arial"/>
                <a:cs typeface="Arial"/>
              </a:rPr>
              <a:t>stream</a:t>
            </a:r>
            <a:endParaRPr sz="1300">
              <a:latin typeface="Arial"/>
              <a:cs typeface="Arial"/>
            </a:endParaRPr>
          </a:p>
          <a:p>
            <a:pPr marL="1076445" lvl="2" indent="-193179">
              <a:spcBef>
                <a:spcPts val="54"/>
              </a:spcBef>
              <a:buSzPct val="42857"/>
              <a:buFont typeface="Arial"/>
              <a:buChar char="●"/>
              <a:tabLst>
                <a:tab pos="1077015" algn="l"/>
              </a:tabLst>
            </a:pPr>
            <a:r>
              <a:rPr sz="1300" spc="-4" dirty="0">
                <a:latin typeface="Arial"/>
                <a:cs typeface="Arial"/>
              </a:rPr>
              <a:t>PPE acts as a </a:t>
            </a:r>
            <a:r>
              <a:rPr sz="1300" spc="-9" dirty="0">
                <a:latin typeface="Arial"/>
                <a:cs typeface="Arial"/>
              </a:rPr>
              <a:t>stream controller, </a:t>
            </a:r>
            <a:r>
              <a:rPr sz="1300" spc="-4" dirty="0">
                <a:latin typeface="Arial"/>
                <a:cs typeface="Arial"/>
              </a:rPr>
              <a:t>with SPE's acting as data </a:t>
            </a:r>
            <a:r>
              <a:rPr sz="1300" spc="-9" dirty="0">
                <a:latin typeface="Arial"/>
                <a:cs typeface="Arial"/>
              </a:rPr>
              <a:t>stream</a:t>
            </a:r>
            <a:r>
              <a:rPr sz="1300" spc="76" dirty="0">
                <a:latin typeface="Arial"/>
                <a:cs typeface="Arial"/>
              </a:rPr>
              <a:t> </a:t>
            </a:r>
            <a:r>
              <a:rPr sz="1300" spc="-9" dirty="0">
                <a:latin typeface="Arial"/>
                <a:cs typeface="Arial"/>
              </a:rPr>
              <a:t>processors</a:t>
            </a:r>
            <a:endParaRPr sz="1300">
              <a:latin typeface="Arial"/>
              <a:cs typeface="Arial"/>
            </a:endParaRPr>
          </a:p>
          <a:p>
            <a:pPr marL="688947" lvl="1" indent="-258142">
              <a:spcBef>
                <a:spcPts val="45"/>
              </a:spcBef>
              <a:buSzPct val="78571"/>
              <a:buChar char="–"/>
              <a:tabLst>
                <a:tab pos="689517" algn="l"/>
              </a:tabLst>
            </a:pPr>
            <a:r>
              <a:rPr sz="1300" spc="-4" dirty="0">
                <a:latin typeface="Arial"/>
                <a:cs typeface="Arial"/>
              </a:rPr>
              <a:t>Extremely efficient when each SPE </a:t>
            </a:r>
            <a:r>
              <a:rPr sz="1300" spc="-9" dirty="0">
                <a:latin typeface="Arial"/>
                <a:cs typeface="Arial"/>
              </a:rPr>
              <a:t>performs </a:t>
            </a:r>
            <a:r>
              <a:rPr sz="1300" spc="-4" dirty="0">
                <a:latin typeface="Arial"/>
                <a:cs typeface="Arial"/>
              </a:rPr>
              <a:t>an equivalent </a:t>
            </a:r>
            <a:r>
              <a:rPr sz="1300" spc="-9" dirty="0">
                <a:latin typeface="Arial"/>
                <a:cs typeface="Arial"/>
              </a:rPr>
              <a:t>amount </a:t>
            </a:r>
            <a:r>
              <a:rPr sz="1300" spc="-4" dirty="0">
                <a:latin typeface="Arial"/>
                <a:cs typeface="Arial"/>
              </a:rPr>
              <a:t>of</a:t>
            </a:r>
            <a:r>
              <a:rPr sz="1300" spc="63" dirty="0">
                <a:latin typeface="Arial"/>
                <a:cs typeface="Arial"/>
              </a:rPr>
              <a:t> </a:t>
            </a:r>
            <a:r>
              <a:rPr sz="1300" spc="-9" dirty="0">
                <a:latin typeface="Arial"/>
                <a:cs typeface="Arial"/>
              </a:rPr>
              <a:t>work</a:t>
            </a:r>
            <a:endParaRPr sz="1300">
              <a:latin typeface="Arial"/>
              <a:cs typeface="Arial"/>
            </a:endParaRPr>
          </a:p>
          <a:p>
            <a:pPr marL="302020" indent="-290623">
              <a:spcBef>
                <a:spcPts val="72"/>
              </a:spcBef>
              <a:buClr>
                <a:srgbClr val="0E594D"/>
              </a:buClr>
              <a:buSzPct val="44444"/>
              <a:buFont typeface="Arial"/>
              <a:buChar char="●"/>
              <a:tabLst>
                <a:tab pos="302020" algn="l"/>
              </a:tabLst>
            </a:pPr>
            <a:r>
              <a:rPr sz="1600" u="heavy" spc="-4" dirty="0">
                <a:latin typeface="Arial"/>
                <a:cs typeface="Arial"/>
              </a:rPr>
              <a:t>Shared Memory Multiprocessor</a:t>
            </a:r>
            <a:r>
              <a:rPr sz="1600" u="heavy" spc="9" dirty="0">
                <a:latin typeface="Arial"/>
                <a:cs typeface="Arial"/>
              </a:rPr>
              <a:t> </a:t>
            </a:r>
            <a:r>
              <a:rPr sz="1600" u="heavy" dirty="0">
                <a:latin typeface="Arial"/>
                <a:cs typeface="Arial"/>
              </a:rPr>
              <a:t>Model</a:t>
            </a:r>
            <a:endParaRPr sz="1600">
              <a:latin typeface="Arial"/>
              <a:cs typeface="Arial"/>
            </a:endParaRPr>
          </a:p>
          <a:p>
            <a:pPr marL="688947" lvl="1" indent="-258142">
              <a:spcBef>
                <a:spcPts val="63"/>
              </a:spcBef>
              <a:buSzPct val="78571"/>
              <a:buChar char="–"/>
              <a:tabLst>
                <a:tab pos="689517" algn="l"/>
              </a:tabLst>
            </a:pPr>
            <a:r>
              <a:rPr sz="1300" spc="-9" dirty="0">
                <a:latin typeface="Arial"/>
                <a:cs typeface="Arial"/>
              </a:rPr>
              <a:t>Utilizes </a:t>
            </a:r>
            <a:r>
              <a:rPr sz="1300" spc="-4" dirty="0">
                <a:latin typeface="Arial"/>
                <a:cs typeface="Arial"/>
              </a:rPr>
              <a:t>the two </a:t>
            </a:r>
            <a:r>
              <a:rPr sz="1300" spc="-9" dirty="0">
                <a:latin typeface="Arial"/>
                <a:cs typeface="Arial"/>
              </a:rPr>
              <a:t>different </a:t>
            </a:r>
            <a:r>
              <a:rPr sz="1300" spc="-4" dirty="0">
                <a:latin typeface="Arial"/>
                <a:cs typeface="Arial"/>
              </a:rPr>
              <a:t>instruction sets of the PPE and SPE to </a:t>
            </a:r>
            <a:r>
              <a:rPr sz="1300" spc="-9" dirty="0">
                <a:latin typeface="Arial"/>
                <a:cs typeface="Arial"/>
              </a:rPr>
              <a:t>execute</a:t>
            </a:r>
            <a:r>
              <a:rPr sz="1300" spc="171" dirty="0">
                <a:latin typeface="Arial"/>
                <a:cs typeface="Arial"/>
              </a:rPr>
              <a:t> </a:t>
            </a:r>
            <a:r>
              <a:rPr sz="1300" spc="-9" dirty="0">
                <a:latin typeface="Arial"/>
                <a:cs typeface="Arial"/>
              </a:rPr>
              <a:t>applications</a:t>
            </a:r>
            <a:endParaRPr sz="1300">
              <a:latin typeface="Arial"/>
              <a:cs typeface="Arial"/>
            </a:endParaRPr>
          </a:p>
          <a:p>
            <a:pPr marL="1076445" marR="46727" lvl="2" indent="-193179">
              <a:lnSpc>
                <a:spcPts val="1561"/>
              </a:lnSpc>
              <a:spcBef>
                <a:spcPts val="54"/>
              </a:spcBef>
              <a:buSzPct val="42857"/>
              <a:buFont typeface="Arial"/>
              <a:buChar char="●"/>
              <a:tabLst>
                <a:tab pos="1077015" algn="l"/>
              </a:tabLst>
            </a:pPr>
            <a:r>
              <a:rPr sz="1300" spc="-9" dirty="0">
                <a:latin typeface="Arial"/>
                <a:cs typeface="Arial"/>
              </a:rPr>
              <a:t>provides </a:t>
            </a:r>
            <a:r>
              <a:rPr sz="1300" spc="-4" dirty="0">
                <a:latin typeface="Arial"/>
                <a:cs typeface="Arial"/>
              </a:rPr>
              <a:t>great </a:t>
            </a:r>
            <a:r>
              <a:rPr sz="1300" spc="-9" dirty="0">
                <a:latin typeface="Arial"/>
                <a:cs typeface="Arial"/>
              </a:rPr>
              <a:t>benefits </a:t>
            </a:r>
            <a:r>
              <a:rPr sz="1300" spc="-4" dirty="0">
                <a:latin typeface="Arial"/>
                <a:cs typeface="Arial"/>
              </a:rPr>
              <a:t>to performance when </a:t>
            </a:r>
            <a:r>
              <a:rPr sz="1300" spc="-9" dirty="0">
                <a:latin typeface="Arial"/>
                <a:cs typeface="Arial"/>
              </a:rPr>
              <a:t>utilizing </a:t>
            </a:r>
            <a:r>
              <a:rPr sz="1300" spc="-4" dirty="0">
                <a:latin typeface="Arial"/>
                <a:cs typeface="Arial"/>
              </a:rPr>
              <a:t>just a single </a:t>
            </a:r>
            <a:r>
              <a:rPr sz="1300" spc="-9" dirty="0">
                <a:latin typeface="Arial"/>
                <a:cs typeface="Arial"/>
              </a:rPr>
              <a:t>instruction set  </a:t>
            </a:r>
            <a:r>
              <a:rPr sz="1300" spc="-4" dirty="0">
                <a:latin typeface="Arial"/>
                <a:cs typeface="Arial"/>
              </a:rPr>
              <a:t>for a </a:t>
            </a:r>
            <a:r>
              <a:rPr sz="1300" spc="-9" dirty="0">
                <a:latin typeface="Arial"/>
                <a:cs typeface="Arial"/>
              </a:rPr>
              <a:t>program </a:t>
            </a:r>
            <a:r>
              <a:rPr sz="1300" spc="-4" dirty="0">
                <a:latin typeface="Arial"/>
                <a:cs typeface="Arial"/>
              </a:rPr>
              <a:t>would be very</a:t>
            </a:r>
            <a:r>
              <a:rPr sz="1300" spc="-13" dirty="0">
                <a:latin typeface="Arial"/>
                <a:cs typeface="Arial"/>
              </a:rPr>
              <a:t> </a:t>
            </a:r>
            <a:r>
              <a:rPr sz="1300" spc="-9" dirty="0">
                <a:latin typeface="Arial"/>
                <a:cs typeface="Arial"/>
              </a:rPr>
              <a:t>inefficient</a:t>
            </a:r>
            <a:endParaRPr sz="1300">
              <a:latin typeface="Arial"/>
              <a:cs typeface="Arial"/>
            </a:endParaRPr>
          </a:p>
          <a:p>
            <a:pPr marL="688947" marR="352167" lvl="1" indent="-258142">
              <a:lnSpc>
                <a:spcPts val="1553"/>
              </a:lnSpc>
              <a:spcBef>
                <a:spcPts val="4"/>
              </a:spcBef>
              <a:buSzPct val="78571"/>
              <a:buChar char="–"/>
              <a:tabLst>
                <a:tab pos="689517" algn="l"/>
              </a:tabLst>
            </a:pPr>
            <a:r>
              <a:rPr sz="1300" spc="-4" dirty="0">
                <a:latin typeface="Arial"/>
                <a:cs typeface="Arial"/>
              </a:rPr>
              <a:t>Since DMA </a:t>
            </a:r>
            <a:r>
              <a:rPr sz="1300" spc="-9" dirty="0">
                <a:latin typeface="Arial"/>
                <a:cs typeface="Arial"/>
              </a:rPr>
              <a:t>operations </a:t>
            </a:r>
            <a:r>
              <a:rPr sz="1300" spc="-4" dirty="0">
                <a:latin typeface="Arial"/>
                <a:cs typeface="Arial"/>
              </a:rPr>
              <a:t>are cache </a:t>
            </a:r>
            <a:r>
              <a:rPr sz="1300" spc="-9" dirty="0">
                <a:latin typeface="Arial"/>
                <a:cs typeface="Arial"/>
              </a:rPr>
              <a:t>coherent, combining </a:t>
            </a:r>
            <a:r>
              <a:rPr sz="1300" spc="-4" dirty="0">
                <a:latin typeface="Arial"/>
                <a:cs typeface="Arial"/>
              </a:rPr>
              <a:t>DMA </a:t>
            </a:r>
            <a:r>
              <a:rPr sz="1300" spc="-9" dirty="0">
                <a:latin typeface="Arial"/>
                <a:cs typeface="Arial"/>
              </a:rPr>
              <a:t>commands </a:t>
            </a:r>
            <a:r>
              <a:rPr sz="1300" spc="-4" dirty="0">
                <a:latin typeface="Arial"/>
                <a:cs typeface="Arial"/>
              </a:rPr>
              <a:t>with </a:t>
            </a:r>
            <a:r>
              <a:rPr sz="1300" spc="-9" dirty="0">
                <a:latin typeface="Arial"/>
                <a:cs typeface="Arial"/>
              </a:rPr>
              <a:t>SPE  load/store commands provides </a:t>
            </a:r>
            <a:r>
              <a:rPr sz="1300" spc="-4" dirty="0">
                <a:latin typeface="Arial"/>
                <a:cs typeface="Arial"/>
              </a:rPr>
              <a:t>the </a:t>
            </a:r>
            <a:r>
              <a:rPr sz="1300" spc="-9" dirty="0">
                <a:latin typeface="Arial"/>
                <a:cs typeface="Arial"/>
              </a:rPr>
              <a:t>illusion </a:t>
            </a:r>
            <a:r>
              <a:rPr sz="1300" spc="-4" dirty="0">
                <a:latin typeface="Arial"/>
                <a:cs typeface="Arial"/>
              </a:rPr>
              <a:t>of a single </a:t>
            </a:r>
            <a:r>
              <a:rPr sz="1300" spc="-9" dirty="0">
                <a:latin typeface="Arial"/>
                <a:cs typeface="Arial"/>
              </a:rPr>
              <a:t>shared address</a:t>
            </a:r>
            <a:r>
              <a:rPr sz="1300" spc="179" dirty="0">
                <a:latin typeface="Arial"/>
                <a:cs typeface="Arial"/>
              </a:rPr>
              <a:t> </a:t>
            </a:r>
            <a:r>
              <a:rPr sz="1300" spc="-9" dirty="0">
                <a:latin typeface="Arial"/>
                <a:cs typeface="Arial"/>
              </a:rPr>
              <a:t>space</a:t>
            </a:r>
            <a:endParaRPr sz="1300">
              <a:latin typeface="Arial"/>
              <a:cs typeface="Arial"/>
            </a:endParaRPr>
          </a:p>
          <a:p>
            <a:pPr marL="1076445" marR="4559" lvl="2" indent="-193179">
              <a:lnSpc>
                <a:spcPts val="1553"/>
              </a:lnSpc>
              <a:spcBef>
                <a:spcPts val="9"/>
              </a:spcBef>
              <a:buSzPct val="42857"/>
              <a:buFont typeface="Arial"/>
              <a:buChar char="●"/>
              <a:tabLst>
                <a:tab pos="1077015" algn="l"/>
              </a:tabLst>
            </a:pPr>
            <a:r>
              <a:rPr sz="1300" spc="-9" dirty="0">
                <a:latin typeface="Arial"/>
                <a:cs typeface="Arial"/>
              </a:rPr>
              <a:t>conventional shared-memory </a:t>
            </a:r>
            <a:r>
              <a:rPr sz="1300" spc="-4" dirty="0">
                <a:latin typeface="Arial"/>
                <a:cs typeface="Arial"/>
              </a:rPr>
              <a:t>loads are </a:t>
            </a:r>
            <a:r>
              <a:rPr sz="1300" spc="-9" dirty="0">
                <a:latin typeface="Arial"/>
                <a:cs typeface="Arial"/>
              </a:rPr>
              <a:t>replaced </a:t>
            </a:r>
            <a:r>
              <a:rPr sz="1300" spc="-4" dirty="0">
                <a:latin typeface="Arial"/>
                <a:cs typeface="Arial"/>
              </a:rPr>
              <a:t>by a DMA from </a:t>
            </a:r>
            <a:r>
              <a:rPr sz="1300" spc="-9" dirty="0">
                <a:latin typeface="Arial"/>
                <a:cs typeface="Arial"/>
              </a:rPr>
              <a:t>system memory  </a:t>
            </a:r>
            <a:r>
              <a:rPr sz="1300" spc="-4" dirty="0">
                <a:latin typeface="Arial"/>
                <a:cs typeface="Arial"/>
              </a:rPr>
              <a:t>to an SPE's LS, and then a load from the LS to the SPE's </a:t>
            </a:r>
            <a:r>
              <a:rPr sz="1300" spc="-9" dirty="0">
                <a:latin typeface="Arial"/>
                <a:cs typeface="Arial"/>
              </a:rPr>
              <a:t>register</a:t>
            </a:r>
            <a:r>
              <a:rPr sz="1300" dirty="0">
                <a:latin typeface="Arial"/>
                <a:cs typeface="Arial"/>
              </a:rPr>
              <a:t> </a:t>
            </a:r>
            <a:r>
              <a:rPr sz="1300" spc="-4" dirty="0">
                <a:latin typeface="Arial"/>
                <a:cs typeface="Arial"/>
              </a:rPr>
              <a:t>file</a:t>
            </a:r>
            <a:endParaRPr sz="1300">
              <a:latin typeface="Arial"/>
              <a:cs typeface="Arial"/>
            </a:endParaRPr>
          </a:p>
          <a:p>
            <a:pPr marL="1076445" marR="425106" lvl="2" indent="-193179">
              <a:lnSpc>
                <a:spcPts val="1561"/>
              </a:lnSpc>
              <a:buSzPct val="42857"/>
              <a:buFont typeface="Arial"/>
              <a:buChar char="●"/>
              <a:tabLst>
                <a:tab pos="1077015" algn="l"/>
              </a:tabLst>
            </a:pPr>
            <a:r>
              <a:rPr sz="1300" spc="-9" dirty="0">
                <a:latin typeface="Arial"/>
                <a:cs typeface="Arial"/>
              </a:rPr>
              <a:t>conventional shared-memory </a:t>
            </a:r>
            <a:r>
              <a:rPr sz="1300" spc="-4" dirty="0">
                <a:latin typeface="Arial"/>
                <a:cs typeface="Arial"/>
              </a:rPr>
              <a:t>stores are </a:t>
            </a:r>
            <a:r>
              <a:rPr sz="1300" spc="-9" dirty="0">
                <a:latin typeface="Arial"/>
                <a:cs typeface="Arial"/>
              </a:rPr>
              <a:t>replaced </a:t>
            </a:r>
            <a:r>
              <a:rPr sz="1300" spc="-4" dirty="0">
                <a:latin typeface="Arial"/>
                <a:cs typeface="Arial"/>
              </a:rPr>
              <a:t>by a store from an </a:t>
            </a:r>
            <a:r>
              <a:rPr sz="1300" spc="-9" dirty="0">
                <a:latin typeface="Arial"/>
                <a:cs typeface="Arial"/>
              </a:rPr>
              <a:t>SPE's  </a:t>
            </a:r>
            <a:r>
              <a:rPr sz="1300" spc="-4" dirty="0">
                <a:latin typeface="Arial"/>
                <a:cs typeface="Arial"/>
              </a:rPr>
              <a:t>register file to it's LS, then a DMA from the SPE's LS to system</a:t>
            </a:r>
            <a:r>
              <a:rPr sz="1300" spc="81" dirty="0">
                <a:latin typeface="Arial"/>
                <a:cs typeface="Arial"/>
              </a:rPr>
              <a:t> </a:t>
            </a:r>
            <a:r>
              <a:rPr sz="1300" spc="-9" dirty="0">
                <a:latin typeface="Arial"/>
                <a:cs typeface="Arial"/>
              </a:rPr>
              <a:t>memory</a:t>
            </a:r>
            <a:endParaRPr sz="1300">
              <a:latin typeface="Arial"/>
              <a:cs typeface="Arial"/>
            </a:endParaRPr>
          </a:p>
          <a:p>
            <a:pPr marL="688947" lvl="1" indent="-258142">
              <a:lnSpc>
                <a:spcPts val="1493"/>
              </a:lnSpc>
              <a:buSzPct val="78571"/>
              <a:buChar char="–"/>
              <a:tabLst>
                <a:tab pos="689517" algn="l"/>
              </a:tabLst>
            </a:pPr>
            <a:r>
              <a:rPr sz="1300" spc="-9" dirty="0">
                <a:latin typeface="Arial"/>
                <a:cs typeface="Arial"/>
              </a:rPr>
              <a:t>Affective addresses </a:t>
            </a:r>
            <a:r>
              <a:rPr sz="1300" spc="-4" dirty="0">
                <a:latin typeface="Arial"/>
                <a:cs typeface="Arial"/>
              </a:rPr>
              <a:t>in common with both PPE and SPE are used for all</a:t>
            </a:r>
            <a:r>
              <a:rPr sz="1300" spc="54" dirty="0">
                <a:latin typeface="Arial"/>
                <a:cs typeface="Arial"/>
              </a:rPr>
              <a:t> </a:t>
            </a:r>
            <a:r>
              <a:rPr sz="1300" spc="-9" dirty="0">
                <a:latin typeface="Arial"/>
                <a:cs typeface="Arial"/>
              </a:rPr>
              <a:t>“pseudo”</a:t>
            </a:r>
            <a:endParaRPr sz="1300">
              <a:latin typeface="Arial"/>
              <a:cs typeface="Arial"/>
            </a:endParaRPr>
          </a:p>
          <a:p>
            <a:pPr marL="688947">
              <a:spcBef>
                <a:spcPts val="54"/>
              </a:spcBef>
            </a:pPr>
            <a:r>
              <a:rPr sz="1300" spc="-9" dirty="0">
                <a:latin typeface="Arial"/>
                <a:cs typeface="Arial"/>
              </a:rPr>
              <a:t>shared-memory </a:t>
            </a:r>
            <a:r>
              <a:rPr sz="1300" spc="-4" dirty="0">
                <a:latin typeface="Arial"/>
                <a:cs typeface="Arial"/>
              </a:rPr>
              <a:t>load/store</a:t>
            </a:r>
            <a:r>
              <a:rPr sz="1300" spc="-9" dirty="0">
                <a:latin typeface="Arial"/>
                <a:cs typeface="Arial"/>
              </a:rPr>
              <a:t> commands</a:t>
            </a:r>
            <a:endParaRPr sz="1300">
              <a:latin typeface="Arial"/>
              <a:cs typeface="Arial"/>
            </a:endParaRPr>
          </a:p>
          <a:p>
            <a:pPr marL="688947" marR="55274" lvl="1" indent="-258142">
              <a:lnSpc>
                <a:spcPts val="1561"/>
              </a:lnSpc>
              <a:spcBef>
                <a:spcPts val="54"/>
              </a:spcBef>
              <a:buSzPct val="78571"/>
              <a:buChar char="–"/>
              <a:tabLst>
                <a:tab pos="689517" algn="l"/>
              </a:tabLst>
            </a:pPr>
            <a:r>
              <a:rPr sz="1300" spc="-4" dirty="0">
                <a:latin typeface="Arial"/>
                <a:cs typeface="Arial"/>
              </a:rPr>
              <a:t>Possibilities exist for a compiler or </a:t>
            </a:r>
            <a:r>
              <a:rPr sz="1300" spc="-9" dirty="0">
                <a:latin typeface="Arial"/>
                <a:cs typeface="Arial"/>
              </a:rPr>
              <a:t>interpretor </a:t>
            </a:r>
            <a:r>
              <a:rPr sz="1300" spc="-4" dirty="0">
                <a:latin typeface="Arial"/>
                <a:cs typeface="Arial"/>
              </a:rPr>
              <a:t>to </a:t>
            </a:r>
            <a:r>
              <a:rPr sz="1300" spc="-9" dirty="0">
                <a:latin typeface="Arial"/>
                <a:cs typeface="Arial"/>
              </a:rPr>
              <a:t>manage </a:t>
            </a:r>
            <a:r>
              <a:rPr sz="1300" spc="-4" dirty="0">
                <a:latin typeface="Arial"/>
                <a:cs typeface="Arial"/>
              </a:rPr>
              <a:t>all SPE LS's as local </a:t>
            </a:r>
            <a:r>
              <a:rPr sz="1300" spc="-9" dirty="0">
                <a:latin typeface="Arial"/>
                <a:cs typeface="Arial"/>
              </a:rPr>
              <a:t>caches  </a:t>
            </a:r>
            <a:r>
              <a:rPr sz="1300" spc="-4" dirty="0">
                <a:latin typeface="Arial"/>
                <a:cs typeface="Arial"/>
              </a:rPr>
              <a:t>for </a:t>
            </a:r>
            <a:r>
              <a:rPr sz="1300" spc="-9" dirty="0">
                <a:latin typeface="Arial"/>
                <a:cs typeface="Arial"/>
              </a:rPr>
              <a:t>instruction </a:t>
            </a:r>
            <a:r>
              <a:rPr sz="1300" spc="-4" dirty="0">
                <a:latin typeface="Arial"/>
                <a:cs typeface="Arial"/>
              </a:rPr>
              <a:t>and</a:t>
            </a:r>
            <a:r>
              <a:rPr sz="1300" spc="-27" dirty="0">
                <a:latin typeface="Arial"/>
                <a:cs typeface="Arial"/>
              </a:rPr>
              <a:t> </a:t>
            </a:r>
            <a:r>
              <a:rPr sz="1300" spc="-9" dirty="0">
                <a:latin typeface="Arial"/>
                <a:cs typeface="Arial"/>
              </a:rPr>
              <a:t>data</a:t>
            </a:r>
            <a:endParaRPr sz="13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593213"/>
            <a:r>
              <a:rPr spc="-4" dirty="0"/>
              <a:t>Cell Programming Models</a:t>
            </a:r>
          </a:p>
        </p:txBody>
      </p:sp>
      <p:sp>
        <p:nvSpPr>
          <p:cNvPr id="3" name="object 3"/>
          <p:cNvSpPr txBox="1"/>
          <p:nvPr/>
        </p:nvSpPr>
        <p:spPr>
          <a:xfrm>
            <a:off x="838200" y="762000"/>
            <a:ext cx="6214341" cy="2765116"/>
          </a:xfrm>
          <a:prstGeom prst="rect">
            <a:avLst/>
          </a:prstGeom>
        </p:spPr>
        <p:txBody>
          <a:bodyPr vert="horz" wrap="square" lIns="0" tIns="0" rIns="0" bIns="0" rtlCol="0">
            <a:spAutoFit/>
          </a:bodyPr>
          <a:lstStyle/>
          <a:p>
            <a:pPr marL="302020" indent="-290623">
              <a:buClr>
                <a:srgbClr val="0E594D"/>
              </a:buClr>
              <a:buSzPct val="44444"/>
              <a:buFont typeface="Arial"/>
              <a:buChar char="●"/>
              <a:tabLst>
                <a:tab pos="302020" algn="l"/>
              </a:tabLst>
            </a:pPr>
            <a:r>
              <a:rPr sz="1600" u="heavy" dirty="0">
                <a:latin typeface="Arial"/>
                <a:cs typeface="Arial"/>
              </a:rPr>
              <a:t>Asymmetric Thread </a:t>
            </a:r>
            <a:r>
              <a:rPr sz="1600" u="heavy" spc="-4" dirty="0">
                <a:latin typeface="Arial"/>
                <a:cs typeface="Arial"/>
              </a:rPr>
              <a:t>Runtime</a:t>
            </a:r>
            <a:r>
              <a:rPr sz="1600" u="heavy" spc="-102" dirty="0">
                <a:latin typeface="Arial"/>
                <a:cs typeface="Arial"/>
              </a:rPr>
              <a:t> </a:t>
            </a:r>
            <a:r>
              <a:rPr sz="1600" u="heavy" dirty="0">
                <a:latin typeface="Arial"/>
                <a:cs typeface="Arial"/>
              </a:rPr>
              <a:t>Model</a:t>
            </a:r>
            <a:endParaRPr sz="1600">
              <a:latin typeface="Arial"/>
              <a:cs typeface="Arial"/>
            </a:endParaRPr>
          </a:p>
          <a:p>
            <a:pPr marL="688947" marR="268399" lvl="1" indent="-258142">
              <a:lnSpc>
                <a:spcPct val="104099"/>
              </a:lnSpc>
              <a:spcBef>
                <a:spcPts val="9"/>
              </a:spcBef>
              <a:buSzPct val="75000"/>
              <a:buChar char="–"/>
              <a:tabLst>
                <a:tab pos="689517" algn="l"/>
              </a:tabLst>
            </a:pPr>
            <a:r>
              <a:rPr sz="1400" spc="-4" dirty="0">
                <a:latin typeface="Arial"/>
                <a:cs typeface="Arial"/>
              </a:rPr>
              <a:t>Using this model the scheduling of </a:t>
            </a:r>
            <a:r>
              <a:rPr sz="1400" dirty="0">
                <a:latin typeface="Arial"/>
                <a:cs typeface="Arial"/>
              </a:rPr>
              <a:t>threads </a:t>
            </a:r>
            <a:r>
              <a:rPr sz="1400" spc="-4" dirty="0">
                <a:latin typeface="Arial"/>
                <a:cs typeface="Arial"/>
              </a:rPr>
              <a:t>on both </a:t>
            </a:r>
            <a:r>
              <a:rPr sz="1400" dirty="0">
                <a:latin typeface="Arial"/>
                <a:cs typeface="Arial"/>
              </a:rPr>
              <a:t>the </a:t>
            </a:r>
            <a:r>
              <a:rPr sz="1400" spc="-4" dirty="0">
                <a:latin typeface="Arial"/>
                <a:cs typeface="Arial"/>
              </a:rPr>
              <a:t>PPE and  </a:t>
            </a:r>
            <a:r>
              <a:rPr sz="1400" spc="-9" dirty="0">
                <a:latin typeface="Arial"/>
                <a:cs typeface="Arial"/>
              </a:rPr>
              <a:t>SPE </a:t>
            </a:r>
            <a:r>
              <a:rPr sz="1400" spc="-4" dirty="0">
                <a:latin typeface="Arial"/>
                <a:cs typeface="Arial"/>
              </a:rPr>
              <a:t>are</a:t>
            </a:r>
            <a:r>
              <a:rPr sz="1400" spc="-45" dirty="0">
                <a:latin typeface="Arial"/>
                <a:cs typeface="Arial"/>
              </a:rPr>
              <a:t> </a:t>
            </a:r>
            <a:r>
              <a:rPr sz="1400" spc="-4" dirty="0">
                <a:latin typeface="Arial"/>
                <a:cs typeface="Arial"/>
              </a:rPr>
              <a:t>possible</a:t>
            </a:r>
            <a:endParaRPr sz="1400">
              <a:latin typeface="Arial"/>
              <a:cs typeface="Arial"/>
            </a:endParaRPr>
          </a:p>
          <a:p>
            <a:pPr marL="1076445" lvl="2" indent="-193179">
              <a:spcBef>
                <a:spcPts val="67"/>
              </a:spcBef>
              <a:buSzPct val="43750"/>
              <a:buFont typeface="Arial"/>
              <a:buChar char="●"/>
              <a:tabLst>
                <a:tab pos="1077015" algn="l"/>
              </a:tabLst>
            </a:pPr>
            <a:r>
              <a:rPr sz="1400" spc="-4" dirty="0">
                <a:latin typeface="Arial"/>
                <a:cs typeface="Arial"/>
              </a:rPr>
              <a:t>Interaction among threads as in </a:t>
            </a:r>
            <a:r>
              <a:rPr sz="1400" dirty="0">
                <a:latin typeface="Arial"/>
                <a:cs typeface="Arial"/>
              </a:rPr>
              <a:t>a </a:t>
            </a:r>
            <a:r>
              <a:rPr sz="1400" spc="-4" dirty="0">
                <a:latin typeface="Arial"/>
                <a:cs typeface="Arial"/>
              </a:rPr>
              <a:t>conventional SMP</a:t>
            </a:r>
            <a:endParaRPr sz="1400">
              <a:latin typeface="Arial"/>
              <a:cs typeface="Arial"/>
            </a:endParaRPr>
          </a:p>
          <a:p>
            <a:pPr marL="688947" marR="683249" lvl="1" indent="-258142">
              <a:lnSpc>
                <a:spcPct val="104099"/>
              </a:lnSpc>
              <a:spcBef>
                <a:spcPts val="4"/>
              </a:spcBef>
              <a:buSzPct val="75000"/>
              <a:buChar char="–"/>
              <a:tabLst>
                <a:tab pos="689517" algn="l"/>
              </a:tabLst>
            </a:pPr>
            <a:r>
              <a:rPr sz="1400" spc="-4" dirty="0">
                <a:latin typeface="Arial"/>
                <a:cs typeface="Arial"/>
              </a:rPr>
              <a:t>Similar to thread or lightweight task models of conventional  operating</a:t>
            </a:r>
            <a:r>
              <a:rPr sz="1400" spc="-72" dirty="0">
                <a:latin typeface="Arial"/>
                <a:cs typeface="Arial"/>
              </a:rPr>
              <a:t> </a:t>
            </a:r>
            <a:r>
              <a:rPr sz="1400" spc="-4" dirty="0">
                <a:latin typeface="Arial"/>
                <a:cs typeface="Arial"/>
              </a:rPr>
              <a:t>systems</a:t>
            </a:r>
            <a:endParaRPr sz="1400">
              <a:latin typeface="Arial"/>
              <a:cs typeface="Arial"/>
            </a:endParaRPr>
          </a:p>
          <a:p>
            <a:pPr marL="1076445" marR="470695" lvl="2" indent="-193179">
              <a:lnSpc>
                <a:spcPts val="1795"/>
              </a:lnSpc>
              <a:spcBef>
                <a:spcPts val="67"/>
              </a:spcBef>
              <a:buSzPct val="43750"/>
              <a:buFont typeface="Arial"/>
              <a:buChar char="●"/>
              <a:tabLst>
                <a:tab pos="1077015" algn="l"/>
              </a:tabLst>
            </a:pPr>
            <a:r>
              <a:rPr sz="1400" spc="-4" dirty="0">
                <a:latin typeface="Arial"/>
                <a:cs typeface="Arial"/>
              </a:rPr>
              <a:t>extensions exist to include processing units with different  instruction sets as exists within the PPE and</a:t>
            </a:r>
            <a:r>
              <a:rPr sz="1400" spc="4" dirty="0">
                <a:latin typeface="Arial"/>
                <a:cs typeface="Arial"/>
              </a:rPr>
              <a:t> </a:t>
            </a:r>
            <a:r>
              <a:rPr sz="1400" spc="-4" dirty="0">
                <a:latin typeface="Arial"/>
                <a:cs typeface="Arial"/>
              </a:rPr>
              <a:t>SPE's</a:t>
            </a:r>
            <a:endParaRPr sz="1400">
              <a:latin typeface="Arial"/>
              <a:cs typeface="Arial"/>
            </a:endParaRPr>
          </a:p>
          <a:p>
            <a:pPr marL="688947" lvl="1" indent="-258142">
              <a:lnSpc>
                <a:spcPts val="1723"/>
              </a:lnSpc>
              <a:buSzPct val="75000"/>
              <a:buChar char="–"/>
              <a:tabLst>
                <a:tab pos="689517" algn="l"/>
              </a:tabLst>
            </a:pPr>
            <a:r>
              <a:rPr sz="1400" spc="-4" dirty="0">
                <a:latin typeface="Arial"/>
                <a:cs typeface="Arial"/>
              </a:rPr>
              <a:t>Tasks </a:t>
            </a:r>
            <a:r>
              <a:rPr sz="1400" dirty="0">
                <a:latin typeface="Arial"/>
                <a:cs typeface="Arial"/>
              </a:rPr>
              <a:t>are </a:t>
            </a:r>
            <a:r>
              <a:rPr sz="1400" spc="-4" dirty="0">
                <a:latin typeface="Arial"/>
                <a:cs typeface="Arial"/>
              </a:rPr>
              <a:t>scheduled on both the </a:t>
            </a:r>
            <a:r>
              <a:rPr sz="1400" spc="-9" dirty="0">
                <a:latin typeface="Arial"/>
                <a:cs typeface="Arial"/>
              </a:rPr>
              <a:t>PPE </a:t>
            </a:r>
            <a:r>
              <a:rPr sz="1400" spc="-4" dirty="0">
                <a:latin typeface="Arial"/>
                <a:cs typeface="Arial"/>
              </a:rPr>
              <a:t>and SPE in order to</a:t>
            </a:r>
            <a:r>
              <a:rPr sz="1400" spc="31" dirty="0">
                <a:latin typeface="Arial"/>
                <a:cs typeface="Arial"/>
              </a:rPr>
              <a:t> </a:t>
            </a:r>
            <a:r>
              <a:rPr sz="1400" spc="-4" dirty="0">
                <a:latin typeface="Arial"/>
                <a:cs typeface="Arial"/>
              </a:rPr>
              <a:t>optimize</a:t>
            </a:r>
            <a:endParaRPr sz="1400">
              <a:latin typeface="Arial"/>
              <a:cs typeface="Arial"/>
            </a:endParaRPr>
          </a:p>
          <a:p>
            <a:pPr marL="688947">
              <a:spcBef>
                <a:spcPts val="67"/>
              </a:spcBef>
            </a:pPr>
            <a:r>
              <a:rPr sz="1400" spc="-4" dirty="0">
                <a:latin typeface="Arial"/>
                <a:cs typeface="Arial"/>
              </a:rPr>
              <a:t>performance and utilization of</a:t>
            </a:r>
            <a:r>
              <a:rPr sz="1400" spc="-18" dirty="0">
                <a:latin typeface="Arial"/>
                <a:cs typeface="Arial"/>
              </a:rPr>
              <a:t> </a:t>
            </a:r>
            <a:r>
              <a:rPr sz="1400" spc="-4" dirty="0">
                <a:latin typeface="Arial"/>
                <a:cs typeface="Arial"/>
              </a:rPr>
              <a:t>resources</a:t>
            </a:r>
            <a:endParaRPr sz="1400">
              <a:latin typeface="Arial"/>
              <a:cs typeface="Arial"/>
            </a:endParaRPr>
          </a:p>
          <a:p>
            <a:pPr marL="1076445" marR="196598" lvl="2" indent="-193179">
              <a:lnSpc>
                <a:spcPct val="104099"/>
              </a:lnSpc>
              <a:spcBef>
                <a:spcPts val="4"/>
              </a:spcBef>
              <a:buSzPct val="43750"/>
              <a:buFont typeface="Arial"/>
              <a:buChar char="●"/>
              <a:tabLst>
                <a:tab pos="1077015" algn="l"/>
              </a:tabLst>
            </a:pPr>
            <a:r>
              <a:rPr sz="1400" spc="-4" dirty="0">
                <a:latin typeface="Arial"/>
                <a:cs typeface="Arial"/>
              </a:rPr>
              <a:t>abilities of the SPE to run only </a:t>
            </a:r>
            <a:r>
              <a:rPr sz="1400" dirty="0">
                <a:latin typeface="Arial"/>
                <a:cs typeface="Arial"/>
              </a:rPr>
              <a:t>a </a:t>
            </a:r>
            <a:r>
              <a:rPr sz="1400" spc="-4" dirty="0">
                <a:latin typeface="Arial"/>
                <a:cs typeface="Arial"/>
              </a:rPr>
              <a:t>single thread is thus hidden  </a:t>
            </a:r>
            <a:r>
              <a:rPr sz="1400" dirty="0">
                <a:latin typeface="Arial"/>
                <a:cs typeface="Arial"/>
              </a:rPr>
              <a:t>from</a:t>
            </a:r>
            <a:r>
              <a:rPr sz="1400" spc="-85" dirty="0">
                <a:latin typeface="Arial"/>
                <a:cs typeface="Arial"/>
              </a:rPr>
              <a:t> </a:t>
            </a:r>
            <a:r>
              <a:rPr sz="1400" dirty="0">
                <a:latin typeface="Arial"/>
                <a:cs typeface="Arial"/>
              </a:rPr>
              <a:t>programmer</a:t>
            </a:r>
            <a:endParaRPr sz="14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2181952"/>
            <a:r>
              <a:rPr spc="-4" dirty="0"/>
              <a:t>Applications</a:t>
            </a:r>
          </a:p>
        </p:txBody>
      </p:sp>
      <p:sp>
        <p:nvSpPr>
          <p:cNvPr id="3" name="object 3"/>
          <p:cNvSpPr txBox="1"/>
          <p:nvPr/>
        </p:nvSpPr>
        <p:spPr>
          <a:xfrm>
            <a:off x="543329" y="2138530"/>
            <a:ext cx="2296391" cy="1869743"/>
          </a:xfrm>
          <a:prstGeom prst="rect">
            <a:avLst/>
          </a:prstGeom>
        </p:spPr>
        <p:txBody>
          <a:bodyPr vert="horz" wrap="square" lIns="0" tIns="0" rIns="0" bIns="0" rtlCol="0">
            <a:spAutoFit/>
          </a:bodyPr>
          <a:lstStyle/>
          <a:p>
            <a:pPr marL="318546" indent="-307149">
              <a:buChar char="•"/>
              <a:tabLst>
                <a:tab pos="319115" algn="l"/>
              </a:tabLst>
            </a:pPr>
            <a:r>
              <a:rPr sz="2900" spc="-4" dirty="0">
                <a:latin typeface="Times New Roman"/>
                <a:cs typeface="Times New Roman"/>
              </a:rPr>
              <a:t>Games</a:t>
            </a:r>
            <a:r>
              <a:rPr sz="2900" spc="-54" dirty="0">
                <a:latin typeface="Times New Roman"/>
                <a:cs typeface="Times New Roman"/>
              </a:rPr>
              <a:t> </a:t>
            </a:r>
            <a:r>
              <a:rPr sz="2900" spc="-4" dirty="0">
                <a:latin typeface="Times New Roman"/>
                <a:cs typeface="Times New Roman"/>
              </a:rPr>
              <a:t>(PS3)</a:t>
            </a:r>
            <a:endParaRPr sz="2900">
              <a:latin typeface="Times New Roman"/>
              <a:cs typeface="Times New Roman"/>
            </a:endParaRPr>
          </a:p>
          <a:p>
            <a:pPr marL="678120" lvl="1" indent="-256432">
              <a:spcBef>
                <a:spcPts val="628"/>
              </a:spcBef>
              <a:buChar char="–"/>
              <a:tabLst>
                <a:tab pos="678120" algn="l"/>
              </a:tabLst>
            </a:pPr>
            <a:r>
              <a:rPr sz="2500" spc="-4" dirty="0">
                <a:latin typeface="Times New Roman"/>
                <a:cs typeface="Times New Roman"/>
              </a:rPr>
              <a:t>Audio</a:t>
            </a:r>
            <a:endParaRPr sz="2500">
              <a:latin typeface="Times New Roman"/>
              <a:cs typeface="Times New Roman"/>
            </a:endParaRPr>
          </a:p>
          <a:p>
            <a:pPr marL="678120" lvl="1" indent="-256432">
              <a:spcBef>
                <a:spcPts val="606"/>
              </a:spcBef>
              <a:buChar char="–"/>
              <a:tabLst>
                <a:tab pos="678120" algn="l"/>
              </a:tabLst>
            </a:pPr>
            <a:r>
              <a:rPr sz="2500" spc="-4" dirty="0">
                <a:latin typeface="Times New Roman"/>
                <a:cs typeface="Times New Roman"/>
              </a:rPr>
              <a:t>Video</a:t>
            </a:r>
            <a:endParaRPr sz="2500">
              <a:latin typeface="Times New Roman"/>
              <a:cs typeface="Times New Roman"/>
            </a:endParaRPr>
          </a:p>
          <a:p>
            <a:pPr marL="678120" lvl="1" indent="-256432">
              <a:spcBef>
                <a:spcPts val="606"/>
              </a:spcBef>
              <a:buChar char="–"/>
              <a:tabLst>
                <a:tab pos="678120" algn="l"/>
              </a:tabLst>
            </a:pPr>
            <a:r>
              <a:rPr sz="2500" spc="-4" dirty="0">
                <a:latin typeface="Times New Roman"/>
                <a:cs typeface="Times New Roman"/>
              </a:rPr>
              <a:t>physics</a:t>
            </a:r>
            <a:endParaRPr sz="2500">
              <a:latin typeface="Times New Roman"/>
              <a:cs typeface="Times New Roman"/>
            </a:endParaRPr>
          </a:p>
        </p:txBody>
      </p:sp>
      <p:sp>
        <p:nvSpPr>
          <p:cNvPr id="4" name="object 4"/>
          <p:cNvSpPr/>
          <p:nvPr/>
        </p:nvSpPr>
        <p:spPr>
          <a:xfrm>
            <a:off x="3426229" y="1797872"/>
            <a:ext cx="5575069" cy="43958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Degree of Concurrency </a:t>
            </a:r>
          </a:p>
        </p:txBody>
      </p:sp>
      <p:sp>
        <p:nvSpPr>
          <p:cNvPr id="12291" name="Rectangle 3"/>
          <p:cNvSpPr>
            <a:spLocks noGrp="1" noChangeArrowheads="1"/>
          </p:cNvSpPr>
          <p:nvPr>
            <p:ph type="body" idx="1"/>
          </p:nvPr>
        </p:nvSpPr>
        <p:spPr/>
        <p:txBody>
          <a:bodyPr/>
          <a:lstStyle/>
          <a:p>
            <a:pPr>
              <a:lnSpc>
                <a:spcPct val="90000"/>
              </a:lnSpc>
            </a:pPr>
            <a:r>
              <a:rPr lang="en-US"/>
              <a:t>The number of tasks that can be executed in parallel is the </a:t>
            </a:r>
            <a:r>
              <a:rPr lang="en-US" i="1"/>
              <a:t>degree of concurrency</a:t>
            </a:r>
            <a:r>
              <a:rPr lang="en-US"/>
              <a:t> of a decomposition.</a:t>
            </a:r>
          </a:p>
          <a:p>
            <a:pPr>
              <a:lnSpc>
                <a:spcPct val="90000"/>
              </a:lnSpc>
            </a:pPr>
            <a:endParaRPr lang="en-US"/>
          </a:p>
          <a:p>
            <a:pPr>
              <a:lnSpc>
                <a:spcPct val="90000"/>
              </a:lnSpc>
            </a:pPr>
            <a:r>
              <a:rPr lang="en-US"/>
              <a:t>Since the number of tasks that can be executed in parallel may change over program execution, the </a:t>
            </a:r>
            <a:r>
              <a:rPr lang="en-US" i="1"/>
              <a:t>maximum degree of concurrency</a:t>
            </a:r>
            <a:r>
              <a:rPr lang="en-US"/>
              <a:t> is the maximum number of such tasks at any point during execution. </a:t>
            </a:r>
          </a:p>
          <a:p>
            <a:pPr>
              <a:lnSpc>
                <a:spcPct val="90000"/>
              </a:lnSpc>
            </a:pPr>
            <a:endParaRPr lang="en-US"/>
          </a:p>
          <a:p>
            <a:pPr>
              <a:lnSpc>
                <a:spcPct val="90000"/>
              </a:lnSpc>
            </a:pPr>
            <a:r>
              <a:rPr lang="en-US"/>
              <a:t>The </a:t>
            </a:r>
            <a:r>
              <a:rPr lang="en-US" i="1"/>
              <a:t>average degree of concurrency</a:t>
            </a:r>
            <a:r>
              <a:rPr lang="en-US"/>
              <a:t> is the average number of tasks that can be processed in parallel over the execution of the program. </a:t>
            </a:r>
          </a:p>
          <a:p>
            <a:pPr>
              <a:lnSpc>
                <a:spcPct val="90000"/>
              </a:lnSpc>
            </a:pPr>
            <a:endParaRPr lang="en-US"/>
          </a:p>
          <a:p>
            <a:pPr>
              <a:lnSpc>
                <a:spcPct val="90000"/>
              </a:lnSpc>
            </a:pPr>
            <a:r>
              <a:rPr lang="en-US"/>
              <a:t>The degree of concurrency increases as the decomposition becomes finer in granularity and vice versa. </a:t>
            </a:r>
          </a:p>
          <a:p>
            <a:pPr>
              <a:lnSpc>
                <a:spcPct val="90000"/>
              </a:lnSpc>
              <a:buFontTx/>
              <a:buNone/>
            </a:pP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369332"/>
          </a:xfrm>
          <a:prstGeom prst="rect">
            <a:avLst/>
          </a:prstGeom>
        </p:spPr>
        <p:txBody>
          <a:bodyPr vert="horz" wrap="square" lIns="0" tIns="0" rIns="0" bIns="0" rtlCol="0">
            <a:spAutoFit/>
          </a:bodyPr>
          <a:lstStyle/>
          <a:p>
            <a:pPr marL="2181952"/>
            <a:r>
              <a:rPr spc="-4" dirty="0"/>
              <a:t>Applications</a:t>
            </a:r>
          </a:p>
        </p:txBody>
      </p:sp>
      <p:sp>
        <p:nvSpPr>
          <p:cNvPr id="3" name="object 3"/>
          <p:cNvSpPr txBox="1"/>
          <p:nvPr/>
        </p:nvSpPr>
        <p:spPr>
          <a:xfrm>
            <a:off x="335510" y="1802353"/>
            <a:ext cx="4212936" cy="3270126"/>
          </a:xfrm>
          <a:prstGeom prst="rect">
            <a:avLst/>
          </a:prstGeom>
        </p:spPr>
        <p:txBody>
          <a:bodyPr vert="horz" wrap="square" lIns="0" tIns="0" rIns="0" bIns="0" rtlCol="0">
            <a:spAutoFit/>
          </a:bodyPr>
          <a:lstStyle/>
          <a:p>
            <a:pPr marL="318546" indent="-307149">
              <a:buChar char="•"/>
              <a:tabLst>
                <a:tab pos="319115" algn="l"/>
              </a:tabLst>
            </a:pPr>
            <a:r>
              <a:rPr sz="2900" spc="-4" dirty="0">
                <a:latin typeface="Times New Roman"/>
                <a:cs typeface="Times New Roman"/>
              </a:rPr>
              <a:t>Imaging</a:t>
            </a:r>
            <a:endParaRPr sz="2900">
              <a:latin typeface="Times New Roman"/>
              <a:cs typeface="Times New Roman"/>
            </a:endParaRPr>
          </a:p>
          <a:p>
            <a:pPr marL="678120" marR="4559" lvl="1" indent="-256432">
              <a:spcBef>
                <a:spcPts val="628"/>
              </a:spcBef>
              <a:buChar char="–"/>
              <a:tabLst>
                <a:tab pos="678120" algn="l"/>
              </a:tabLst>
            </a:pPr>
            <a:r>
              <a:rPr sz="2500" spc="-4" dirty="0">
                <a:latin typeface="Times New Roman"/>
                <a:cs typeface="Times New Roman"/>
              </a:rPr>
              <a:t>Medical, rendering, feature  extraction</a:t>
            </a:r>
            <a:endParaRPr sz="2500">
              <a:latin typeface="Times New Roman"/>
              <a:cs typeface="Times New Roman"/>
            </a:endParaRPr>
          </a:p>
          <a:p>
            <a:pPr marL="678120" lvl="1" indent="-256432">
              <a:spcBef>
                <a:spcPts val="606"/>
              </a:spcBef>
              <a:buChar char="–"/>
              <a:tabLst>
                <a:tab pos="678120" algn="l"/>
              </a:tabLst>
            </a:pPr>
            <a:r>
              <a:rPr sz="2500" spc="-4" dirty="0">
                <a:latin typeface="Times New Roman"/>
                <a:cs typeface="Times New Roman"/>
              </a:rPr>
              <a:t>Mercury </a:t>
            </a:r>
            <a:r>
              <a:rPr sz="2500" dirty="0">
                <a:latin typeface="Times New Roman"/>
                <a:cs typeface="Times New Roman"/>
              </a:rPr>
              <a:t>– </a:t>
            </a:r>
            <a:r>
              <a:rPr sz="2500" spc="-4" dirty="0">
                <a:latin typeface="Times New Roman"/>
                <a:cs typeface="Times New Roman"/>
              </a:rPr>
              <a:t>Blade,</a:t>
            </a:r>
            <a:r>
              <a:rPr sz="2500" spc="-81" dirty="0">
                <a:latin typeface="Times New Roman"/>
                <a:cs typeface="Times New Roman"/>
              </a:rPr>
              <a:t> </a:t>
            </a:r>
            <a:r>
              <a:rPr sz="2500" spc="-4" dirty="0">
                <a:latin typeface="Times New Roman"/>
                <a:cs typeface="Times New Roman"/>
              </a:rPr>
              <a:t>Turismo</a:t>
            </a:r>
            <a:endParaRPr sz="2500">
              <a:latin typeface="Times New Roman"/>
              <a:cs typeface="Times New Roman"/>
            </a:endParaRPr>
          </a:p>
          <a:p>
            <a:pPr lvl="1">
              <a:spcBef>
                <a:spcPts val="5"/>
              </a:spcBef>
              <a:buFont typeface="Times New Roman"/>
              <a:buChar char="–"/>
            </a:pPr>
            <a:endParaRPr sz="3700">
              <a:latin typeface="Times New Roman"/>
              <a:cs typeface="Times New Roman"/>
            </a:endParaRPr>
          </a:p>
          <a:p>
            <a:pPr marL="318546" indent="-307149">
              <a:buChar char="•"/>
              <a:tabLst>
                <a:tab pos="319115" algn="l"/>
              </a:tabLst>
            </a:pPr>
            <a:r>
              <a:rPr sz="2900" spc="-4" dirty="0">
                <a:latin typeface="Times New Roman"/>
                <a:cs typeface="Times New Roman"/>
              </a:rPr>
              <a:t>Televisions</a:t>
            </a:r>
            <a:r>
              <a:rPr sz="2900" spc="-18" dirty="0">
                <a:latin typeface="Times New Roman"/>
                <a:cs typeface="Times New Roman"/>
              </a:rPr>
              <a:t> </a:t>
            </a:r>
            <a:r>
              <a:rPr sz="2900" spc="-4" dirty="0">
                <a:latin typeface="Times New Roman"/>
                <a:cs typeface="Times New Roman"/>
              </a:rPr>
              <a:t>(Toshiba)</a:t>
            </a:r>
            <a:endParaRPr sz="2900">
              <a:latin typeface="Times New Roman"/>
              <a:cs typeface="Times New Roman"/>
            </a:endParaRPr>
          </a:p>
          <a:p>
            <a:pPr marL="678120" lvl="1" indent="-256432">
              <a:spcBef>
                <a:spcPts val="628"/>
              </a:spcBef>
              <a:buChar char="–"/>
              <a:tabLst>
                <a:tab pos="678120" algn="l"/>
              </a:tabLst>
            </a:pPr>
            <a:r>
              <a:rPr sz="2500" spc="-4" dirty="0">
                <a:latin typeface="Times New Roman"/>
                <a:cs typeface="Times New Roman"/>
              </a:rPr>
              <a:t>MPEG</a:t>
            </a:r>
            <a:r>
              <a:rPr sz="2500" spc="-76" dirty="0">
                <a:latin typeface="Times New Roman"/>
                <a:cs typeface="Times New Roman"/>
              </a:rPr>
              <a:t> </a:t>
            </a:r>
            <a:r>
              <a:rPr sz="2500" spc="-4" dirty="0">
                <a:latin typeface="Times New Roman"/>
                <a:cs typeface="Times New Roman"/>
              </a:rPr>
              <a:t>decode</a:t>
            </a:r>
            <a:endParaRPr sz="2500">
              <a:latin typeface="Times New Roman"/>
              <a:cs typeface="Times New Roman"/>
            </a:endParaRPr>
          </a:p>
        </p:txBody>
      </p:sp>
      <p:sp>
        <p:nvSpPr>
          <p:cNvPr id="4" name="object 4"/>
          <p:cNvSpPr/>
          <p:nvPr/>
        </p:nvSpPr>
        <p:spPr>
          <a:xfrm>
            <a:off x="4780510" y="1814681"/>
            <a:ext cx="4143201" cy="331133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r>
              <a:rPr lang="en-US" sz="6600" dirty="0" err="1" smtClean="0">
                <a:solidFill>
                  <a:srgbClr val="FF0000"/>
                </a:solidFill>
              </a:rPr>
              <a:t>Nvidia</a:t>
            </a:r>
            <a:r>
              <a:rPr lang="en-US" sz="6600" dirty="0" smtClean="0">
                <a:solidFill>
                  <a:srgbClr val="FF0000"/>
                </a:solidFill>
              </a:rPr>
              <a:t> Tesla GPU</a:t>
            </a:r>
            <a:endParaRPr lang="en-US"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73280" y="1066800"/>
            <a:ext cx="3570720" cy="23568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76200"/>
            <a:ext cx="5867400" cy="676970"/>
          </a:xfrm>
          <a:prstGeom prst="rect">
            <a:avLst/>
          </a:prstGeom>
        </p:spPr>
        <p:txBody>
          <a:bodyPr vert="horz" wrap="square" lIns="0" tIns="304663" rIns="0" bIns="0" rtlCol="0">
            <a:spAutoFit/>
          </a:bodyPr>
          <a:lstStyle/>
          <a:p>
            <a:pPr marL="2750434"/>
            <a:r>
              <a:rPr spc="-4" dirty="0"/>
              <a:t>Intoduction</a:t>
            </a:r>
          </a:p>
        </p:txBody>
      </p:sp>
      <p:sp>
        <p:nvSpPr>
          <p:cNvPr id="4" name="object 4"/>
          <p:cNvSpPr txBox="1">
            <a:spLocks noGrp="1"/>
          </p:cNvSpPr>
          <p:nvPr>
            <p:ph type="body" idx="1"/>
          </p:nvPr>
        </p:nvSpPr>
        <p:spPr>
          <a:xfrm>
            <a:off x="457200" y="1036638"/>
            <a:ext cx="8229600" cy="2295500"/>
          </a:xfrm>
          <a:prstGeom prst="rect">
            <a:avLst/>
          </a:prstGeom>
        </p:spPr>
        <p:txBody>
          <a:bodyPr vert="horz" wrap="square" lIns="0" tIns="0" rIns="0" bIns="0" rtlCol="0">
            <a:spAutoFit/>
          </a:bodyPr>
          <a:lstStyle/>
          <a:p>
            <a:pPr marL="31179">
              <a:lnSpc>
                <a:spcPct val="100000"/>
              </a:lnSpc>
            </a:pPr>
            <a:r>
              <a:rPr spc="-4" dirty="0"/>
              <a:t>GPU: Graphics Processing</a:t>
            </a:r>
            <a:r>
              <a:rPr spc="-35" dirty="0"/>
              <a:t> </a:t>
            </a:r>
            <a:r>
              <a:rPr spc="-4" dirty="0"/>
              <a:t>Unit</a:t>
            </a:r>
          </a:p>
          <a:p>
            <a:pPr marL="316801" indent="-283395">
              <a:lnSpc>
                <a:spcPct val="100000"/>
              </a:lnSpc>
              <a:spcBef>
                <a:spcPts val="609"/>
              </a:spcBef>
              <a:buSzPct val="43750"/>
              <a:buFont typeface="Wingdings"/>
              <a:buChar char=""/>
              <a:tabLst>
                <a:tab pos="317358" algn="l"/>
              </a:tabLst>
            </a:pPr>
            <a:r>
              <a:rPr spc="-4" dirty="0"/>
              <a:t>Hundreds of</a:t>
            </a:r>
            <a:r>
              <a:rPr spc="-66" dirty="0"/>
              <a:t> </a:t>
            </a:r>
            <a:r>
              <a:rPr spc="-4" dirty="0"/>
              <a:t>Cores</a:t>
            </a:r>
          </a:p>
          <a:p>
            <a:pPr marL="316801" indent="-283395">
              <a:lnSpc>
                <a:spcPct val="100000"/>
              </a:lnSpc>
              <a:spcBef>
                <a:spcPts val="609"/>
              </a:spcBef>
              <a:buSzPct val="43750"/>
              <a:buFont typeface="Wingdings"/>
              <a:buChar char=""/>
              <a:tabLst>
                <a:tab pos="317358" algn="l"/>
              </a:tabLst>
            </a:pPr>
            <a:r>
              <a:rPr spc="-4" dirty="0"/>
              <a:t>Programmable</a:t>
            </a:r>
          </a:p>
          <a:p>
            <a:pPr marL="316801" indent="-283395">
              <a:lnSpc>
                <a:spcPct val="100000"/>
              </a:lnSpc>
              <a:spcBef>
                <a:spcPts val="609"/>
              </a:spcBef>
              <a:buSzPct val="43750"/>
              <a:buFont typeface="Wingdings"/>
              <a:buChar char=""/>
              <a:tabLst>
                <a:tab pos="317358" algn="l"/>
              </a:tabLst>
            </a:pPr>
            <a:r>
              <a:rPr spc="-4" dirty="0"/>
              <a:t>Can be easily installed in most</a:t>
            </a:r>
            <a:r>
              <a:rPr spc="-22" dirty="0"/>
              <a:t> </a:t>
            </a:r>
            <a:r>
              <a:rPr spc="-4" dirty="0"/>
              <a:t>desktops</a:t>
            </a:r>
          </a:p>
          <a:p>
            <a:pPr marL="316801" indent="-283395">
              <a:lnSpc>
                <a:spcPct val="100000"/>
              </a:lnSpc>
              <a:spcBef>
                <a:spcPts val="631"/>
              </a:spcBef>
              <a:buSzPct val="43750"/>
              <a:buFont typeface="Wingdings"/>
              <a:buChar char=""/>
              <a:tabLst>
                <a:tab pos="317358" algn="l"/>
              </a:tabLst>
            </a:pPr>
            <a:r>
              <a:rPr spc="-4" dirty="0"/>
              <a:t>Similar price to</a:t>
            </a:r>
            <a:r>
              <a:rPr spc="-48" dirty="0"/>
              <a:t> </a:t>
            </a:r>
            <a:r>
              <a:rPr spc="-4" dirty="0"/>
              <a:t>CPU</a:t>
            </a:r>
          </a:p>
          <a:p>
            <a:pPr marL="316801" indent="-283395">
              <a:lnSpc>
                <a:spcPct val="100000"/>
              </a:lnSpc>
              <a:spcBef>
                <a:spcPts val="609"/>
              </a:spcBef>
              <a:buSzPct val="43750"/>
              <a:buFont typeface="Wingdings"/>
              <a:buChar char=""/>
              <a:tabLst>
                <a:tab pos="317358" algn="l"/>
              </a:tabLst>
            </a:pPr>
            <a:r>
              <a:rPr spc="-4" dirty="0"/>
              <a:t>GPU follows Moore's Law better than CPU</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5715000" cy="676970"/>
          </a:xfrm>
          <a:prstGeom prst="rect">
            <a:avLst/>
          </a:prstGeom>
        </p:spPr>
        <p:txBody>
          <a:bodyPr vert="horz" wrap="square" lIns="0" tIns="304663" rIns="0" bIns="0" rtlCol="0">
            <a:spAutoFit/>
          </a:bodyPr>
          <a:lstStyle/>
          <a:p>
            <a:pPr marL="2667475"/>
            <a:r>
              <a:rPr spc="-4" dirty="0"/>
              <a:t>Introduction</a:t>
            </a:r>
          </a:p>
        </p:txBody>
      </p:sp>
      <p:sp>
        <p:nvSpPr>
          <p:cNvPr id="3" name="object 3"/>
          <p:cNvSpPr txBox="1"/>
          <p:nvPr/>
        </p:nvSpPr>
        <p:spPr>
          <a:xfrm>
            <a:off x="731955" y="986630"/>
            <a:ext cx="1858845" cy="430887"/>
          </a:xfrm>
          <a:prstGeom prst="rect">
            <a:avLst/>
          </a:prstGeom>
        </p:spPr>
        <p:txBody>
          <a:bodyPr vert="horz" wrap="square" lIns="0" tIns="0" rIns="0" bIns="0" rtlCol="0">
            <a:spAutoFit/>
          </a:bodyPr>
          <a:lstStyle/>
          <a:p>
            <a:pPr marL="11135"/>
            <a:r>
              <a:rPr sz="2800" spc="-4" smtClean="0">
                <a:latin typeface="Arial"/>
                <a:cs typeface="Arial"/>
              </a:rPr>
              <a:t>Motivatio</a:t>
            </a:r>
            <a:r>
              <a:rPr lang="en-US" sz="2800" spc="-4" dirty="0" smtClean="0">
                <a:latin typeface="Arial"/>
                <a:cs typeface="Arial"/>
              </a:rPr>
              <a:t>n</a:t>
            </a:r>
            <a:r>
              <a:rPr sz="2800" spc="-4" smtClean="0">
                <a:latin typeface="Arial"/>
                <a:cs typeface="Arial"/>
              </a:rPr>
              <a:t>:</a:t>
            </a:r>
            <a:endParaRPr sz="2800">
              <a:latin typeface="Arial"/>
              <a:cs typeface="Arial"/>
            </a:endParaRPr>
          </a:p>
        </p:txBody>
      </p:sp>
      <p:sp>
        <p:nvSpPr>
          <p:cNvPr id="4" name="object 4"/>
          <p:cNvSpPr/>
          <p:nvPr/>
        </p:nvSpPr>
        <p:spPr>
          <a:xfrm>
            <a:off x="1066800" y="1371600"/>
            <a:ext cx="7060645" cy="497925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62000" y="533400"/>
            <a:ext cx="7772400" cy="369332"/>
          </a:xfrm>
          <a:prstGeom prst="rect">
            <a:avLst/>
          </a:prstGeom>
        </p:spPr>
        <p:txBody>
          <a:bodyPr vert="horz" wrap="square" lIns="0" tIns="0" rIns="0" bIns="0" rtlCol="0">
            <a:spAutoFit/>
          </a:bodyPr>
          <a:lstStyle/>
          <a:p>
            <a:pPr marL="12249"/>
            <a:r>
              <a:rPr spc="-4" dirty="0"/>
              <a:t>GPU</a:t>
            </a:r>
            <a:r>
              <a:rPr spc="-70" dirty="0"/>
              <a:t> </a:t>
            </a:r>
            <a:r>
              <a:rPr spc="-4" dirty="0"/>
              <a:t>Hardware</a:t>
            </a:r>
          </a:p>
        </p:txBody>
      </p:sp>
      <p:sp>
        <p:nvSpPr>
          <p:cNvPr id="3" name="object 3"/>
          <p:cNvSpPr txBox="1"/>
          <p:nvPr/>
        </p:nvSpPr>
        <p:spPr>
          <a:xfrm>
            <a:off x="494776" y="1509451"/>
            <a:ext cx="3884028" cy="861774"/>
          </a:xfrm>
          <a:prstGeom prst="rect">
            <a:avLst/>
          </a:prstGeom>
        </p:spPr>
        <p:txBody>
          <a:bodyPr vert="horz" wrap="square" lIns="0" tIns="0" rIns="0" bIns="0" rtlCol="0">
            <a:spAutoFit/>
          </a:bodyPr>
          <a:lstStyle/>
          <a:p>
            <a:pPr marL="11135"/>
            <a:r>
              <a:rPr sz="2800" u="heavy" spc="-4" dirty="0">
                <a:latin typeface="Arial"/>
                <a:cs typeface="Arial"/>
              </a:rPr>
              <a:t>Multiprocessor</a:t>
            </a:r>
            <a:r>
              <a:rPr sz="2800" u="heavy" spc="-53" dirty="0">
                <a:latin typeface="Arial"/>
                <a:cs typeface="Arial"/>
              </a:rPr>
              <a:t> </a:t>
            </a:r>
            <a:r>
              <a:rPr sz="2800" u="heavy" spc="-4" dirty="0">
                <a:latin typeface="Arial"/>
                <a:cs typeface="Arial"/>
              </a:rPr>
              <a:t>Structure:</a:t>
            </a:r>
            <a:endParaRPr sz="2800">
              <a:latin typeface="Arial"/>
              <a:cs typeface="Arial"/>
            </a:endParaRPr>
          </a:p>
        </p:txBody>
      </p:sp>
      <p:sp>
        <p:nvSpPr>
          <p:cNvPr id="4" name="object 4"/>
          <p:cNvSpPr/>
          <p:nvPr/>
        </p:nvSpPr>
        <p:spPr>
          <a:xfrm>
            <a:off x="828824" y="2373444"/>
            <a:ext cx="7448993" cy="302074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6400800" cy="676970"/>
          </a:xfrm>
          <a:prstGeom prst="rect">
            <a:avLst/>
          </a:prstGeom>
        </p:spPr>
        <p:txBody>
          <a:bodyPr vert="horz" wrap="square" lIns="0" tIns="304663" rIns="0" bIns="0" rtlCol="0">
            <a:spAutoFit/>
          </a:bodyPr>
          <a:lstStyle/>
          <a:p>
            <a:pPr marL="2287760"/>
            <a:r>
              <a:rPr spc="-4" dirty="0"/>
              <a:t>GPU</a:t>
            </a:r>
            <a:r>
              <a:rPr spc="-70" dirty="0"/>
              <a:t> </a:t>
            </a:r>
            <a:r>
              <a:rPr spc="-4" dirty="0"/>
              <a:t>Hardware</a:t>
            </a:r>
          </a:p>
        </p:txBody>
      </p:sp>
      <p:sp>
        <p:nvSpPr>
          <p:cNvPr id="3" name="object 3"/>
          <p:cNvSpPr txBox="1"/>
          <p:nvPr/>
        </p:nvSpPr>
        <p:spPr>
          <a:xfrm>
            <a:off x="494776" y="1509451"/>
            <a:ext cx="3884028" cy="3813865"/>
          </a:xfrm>
          <a:prstGeom prst="rect">
            <a:avLst/>
          </a:prstGeom>
        </p:spPr>
        <p:txBody>
          <a:bodyPr vert="horz" wrap="square" lIns="0" tIns="0" rIns="0" bIns="0" rtlCol="0">
            <a:spAutoFit/>
          </a:bodyPr>
          <a:lstStyle/>
          <a:p>
            <a:pPr marL="11135"/>
            <a:r>
              <a:rPr sz="2800" u="heavy" spc="-4" dirty="0">
                <a:latin typeface="Arial"/>
                <a:cs typeface="Arial"/>
              </a:rPr>
              <a:t>Multiprocessor</a:t>
            </a:r>
            <a:r>
              <a:rPr sz="2800" u="heavy" spc="-53" dirty="0">
                <a:latin typeface="Arial"/>
                <a:cs typeface="Arial"/>
              </a:rPr>
              <a:t> </a:t>
            </a:r>
            <a:r>
              <a:rPr sz="2800" u="heavy" spc="-4" dirty="0">
                <a:latin typeface="Arial"/>
                <a:cs typeface="Arial"/>
              </a:rPr>
              <a:t>Structure:</a:t>
            </a:r>
            <a:endParaRPr sz="2800">
              <a:latin typeface="Arial"/>
              <a:cs typeface="Arial"/>
            </a:endParaRPr>
          </a:p>
          <a:p>
            <a:pPr marL="296757" marR="195426" indent="-283395">
              <a:lnSpc>
                <a:spcPts val="2402"/>
              </a:lnSpc>
              <a:spcBef>
                <a:spcPts val="1219"/>
              </a:spcBef>
              <a:buSzPct val="46428"/>
              <a:buFont typeface="Wingdings"/>
              <a:buChar char=""/>
              <a:tabLst>
                <a:tab pos="297314" algn="l"/>
              </a:tabLst>
            </a:pPr>
            <a:r>
              <a:rPr sz="2500" spc="4" dirty="0">
                <a:latin typeface="Arial"/>
                <a:cs typeface="Arial"/>
              </a:rPr>
              <a:t>N </a:t>
            </a:r>
            <a:r>
              <a:rPr sz="2500" spc="-4" dirty="0">
                <a:latin typeface="Arial"/>
                <a:cs typeface="Arial"/>
              </a:rPr>
              <a:t>multiprocessors with </a:t>
            </a:r>
            <a:r>
              <a:rPr sz="2500" spc="4" dirty="0">
                <a:latin typeface="Arial"/>
                <a:cs typeface="Arial"/>
              </a:rPr>
              <a:t>M  </a:t>
            </a:r>
            <a:r>
              <a:rPr sz="2500" dirty="0">
                <a:latin typeface="Arial"/>
                <a:cs typeface="Arial"/>
              </a:rPr>
              <a:t>cores</a:t>
            </a:r>
            <a:r>
              <a:rPr sz="2500" spc="-92" dirty="0">
                <a:latin typeface="Arial"/>
                <a:cs typeface="Arial"/>
              </a:rPr>
              <a:t> </a:t>
            </a:r>
            <a:r>
              <a:rPr sz="2500" dirty="0">
                <a:latin typeface="Arial"/>
                <a:cs typeface="Arial"/>
              </a:rPr>
              <a:t>each</a:t>
            </a:r>
            <a:endParaRPr sz="2500">
              <a:latin typeface="Arial"/>
              <a:cs typeface="Arial"/>
            </a:endParaRPr>
          </a:p>
          <a:p>
            <a:pPr marL="296757" marR="125830" indent="-283395">
              <a:lnSpc>
                <a:spcPct val="81100"/>
              </a:lnSpc>
              <a:spcBef>
                <a:spcPts val="1263"/>
              </a:spcBef>
              <a:buSzPct val="46428"/>
              <a:buFont typeface="Wingdings"/>
              <a:buChar char=""/>
              <a:tabLst>
                <a:tab pos="297314" algn="l"/>
              </a:tabLst>
            </a:pPr>
            <a:r>
              <a:rPr sz="2500" spc="-4" dirty="0">
                <a:latin typeface="Arial"/>
                <a:cs typeface="Arial"/>
              </a:rPr>
              <a:t>SIMD </a:t>
            </a:r>
            <a:r>
              <a:rPr sz="2500" dirty="0">
                <a:latin typeface="Arial"/>
                <a:cs typeface="Arial"/>
              </a:rPr>
              <a:t>– </a:t>
            </a:r>
            <a:r>
              <a:rPr sz="2500" spc="-4" dirty="0">
                <a:latin typeface="Arial"/>
                <a:cs typeface="Arial"/>
              </a:rPr>
              <a:t>Cores </a:t>
            </a:r>
            <a:r>
              <a:rPr sz="2500" dirty="0">
                <a:latin typeface="Arial"/>
                <a:cs typeface="Arial"/>
              </a:rPr>
              <a:t>share an  </a:t>
            </a:r>
            <a:r>
              <a:rPr sz="2500" spc="-4" dirty="0">
                <a:latin typeface="Arial"/>
                <a:cs typeface="Arial"/>
              </a:rPr>
              <a:t>Instruction Unit with other  </a:t>
            </a:r>
            <a:r>
              <a:rPr sz="2500" dirty="0">
                <a:latin typeface="Arial"/>
                <a:cs typeface="Arial"/>
              </a:rPr>
              <a:t>cores in a</a:t>
            </a:r>
            <a:r>
              <a:rPr sz="2500" spc="-61" dirty="0">
                <a:latin typeface="Arial"/>
                <a:cs typeface="Arial"/>
              </a:rPr>
              <a:t> </a:t>
            </a:r>
            <a:r>
              <a:rPr sz="2500" spc="-4" dirty="0">
                <a:latin typeface="Arial"/>
                <a:cs typeface="Arial"/>
              </a:rPr>
              <a:t>multiprocessor.</a:t>
            </a:r>
            <a:endParaRPr sz="2500">
              <a:latin typeface="Arial"/>
              <a:cs typeface="Arial"/>
            </a:endParaRPr>
          </a:p>
          <a:p>
            <a:pPr marL="296757" marR="38974" indent="-283395">
              <a:lnSpc>
                <a:spcPts val="2376"/>
              </a:lnSpc>
              <a:spcBef>
                <a:spcPts val="1249"/>
              </a:spcBef>
              <a:buSzPct val="46428"/>
              <a:buFont typeface="Wingdings"/>
              <a:buChar char=""/>
              <a:tabLst>
                <a:tab pos="297314" algn="l"/>
              </a:tabLst>
            </a:pPr>
            <a:r>
              <a:rPr sz="2500" spc="-4" dirty="0">
                <a:latin typeface="Arial"/>
                <a:cs typeface="Arial"/>
              </a:rPr>
              <a:t>Diverging threads </a:t>
            </a:r>
            <a:r>
              <a:rPr sz="2500" dirty="0">
                <a:latin typeface="Arial"/>
                <a:cs typeface="Arial"/>
              </a:rPr>
              <a:t>may</a:t>
            </a:r>
            <a:r>
              <a:rPr sz="2500" spc="-44" dirty="0">
                <a:latin typeface="Arial"/>
                <a:cs typeface="Arial"/>
              </a:rPr>
              <a:t> </a:t>
            </a:r>
            <a:r>
              <a:rPr sz="2500" dirty="0">
                <a:latin typeface="Arial"/>
                <a:cs typeface="Arial"/>
              </a:rPr>
              <a:t>not  </a:t>
            </a:r>
            <a:r>
              <a:rPr sz="2500" spc="-4" dirty="0">
                <a:latin typeface="Arial"/>
                <a:cs typeface="Arial"/>
              </a:rPr>
              <a:t>execute </a:t>
            </a:r>
            <a:r>
              <a:rPr sz="2500" dirty="0">
                <a:latin typeface="Arial"/>
                <a:cs typeface="Arial"/>
              </a:rPr>
              <a:t>in</a:t>
            </a:r>
            <a:r>
              <a:rPr sz="2500" spc="-48" dirty="0">
                <a:latin typeface="Arial"/>
                <a:cs typeface="Arial"/>
              </a:rPr>
              <a:t> </a:t>
            </a:r>
            <a:r>
              <a:rPr sz="2500" spc="-4" dirty="0">
                <a:latin typeface="Arial"/>
                <a:cs typeface="Arial"/>
              </a:rPr>
              <a:t>parallel.</a:t>
            </a:r>
            <a:endParaRPr sz="2500">
              <a:latin typeface="Arial"/>
              <a:cs typeface="Arial"/>
            </a:endParaRPr>
          </a:p>
        </p:txBody>
      </p:sp>
      <p:sp>
        <p:nvSpPr>
          <p:cNvPr id="4" name="object 4"/>
          <p:cNvSpPr/>
          <p:nvPr/>
        </p:nvSpPr>
        <p:spPr>
          <a:xfrm>
            <a:off x="4535077" y="1112033"/>
            <a:ext cx="4133696" cy="511203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6858000" cy="676970"/>
          </a:xfrm>
          <a:prstGeom prst="rect">
            <a:avLst/>
          </a:prstGeom>
        </p:spPr>
        <p:txBody>
          <a:bodyPr vert="horz" wrap="square" lIns="0" tIns="304663" rIns="0" bIns="0" rtlCol="0">
            <a:spAutoFit/>
          </a:bodyPr>
          <a:lstStyle/>
          <a:p>
            <a:pPr marL="2287760"/>
            <a:r>
              <a:rPr spc="-4" dirty="0"/>
              <a:t>GPU</a:t>
            </a:r>
            <a:r>
              <a:rPr spc="-70" dirty="0"/>
              <a:t> </a:t>
            </a:r>
            <a:r>
              <a:rPr spc="-4" dirty="0"/>
              <a:t>Hardware</a:t>
            </a:r>
          </a:p>
        </p:txBody>
      </p:sp>
      <p:sp>
        <p:nvSpPr>
          <p:cNvPr id="3" name="object 3"/>
          <p:cNvSpPr txBox="1"/>
          <p:nvPr/>
        </p:nvSpPr>
        <p:spPr>
          <a:xfrm>
            <a:off x="771051" y="1487321"/>
            <a:ext cx="3475697" cy="2741776"/>
          </a:xfrm>
          <a:prstGeom prst="rect">
            <a:avLst/>
          </a:prstGeom>
        </p:spPr>
        <p:txBody>
          <a:bodyPr vert="horz" wrap="square" lIns="0" tIns="0" rIns="0" bIns="0" rtlCol="0">
            <a:spAutoFit/>
          </a:bodyPr>
          <a:lstStyle/>
          <a:p>
            <a:pPr marL="11135"/>
            <a:r>
              <a:rPr sz="2800" u="heavy" spc="-4" dirty="0">
                <a:latin typeface="Arial"/>
                <a:cs typeface="Arial"/>
              </a:rPr>
              <a:t>Memory</a:t>
            </a:r>
            <a:r>
              <a:rPr sz="2800" u="heavy" spc="-66" dirty="0">
                <a:latin typeface="Arial"/>
                <a:cs typeface="Arial"/>
              </a:rPr>
              <a:t> </a:t>
            </a:r>
            <a:r>
              <a:rPr sz="2800" u="heavy" spc="-4" dirty="0">
                <a:latin typeface="Arial"/>
                <a:cs typeface="Arial"/>
              </a:rPr>
              <a:t>Hierarchy:</a:t>
            </a:r>
            <a:endParaRPr sz="2800">
              <a:latin typeface="Arial"/>
              <a:cs typeface="Arial"/>
            </a:endParaRPr>
          </a:p>
          <a:p>
            <a:pPr marL="296757" indent="-283395">
              <a:spcBef>
                <a:spcPts val="859"/>
              </a:spcBef>
              <a:buSzPct val="45000"/>
              <a:buFont typeface="Wingdings"/>
              <a:buChar char=""/>
              <a:tabLst>
                <a:tab pos="297314" algn="l"/>
              </a:tabLst>
            </a:pPr>
            <a:r>
              <a:rPr spc="-4" dirty="0">
                <a:latin typeface="Arial"/>
                <a:cs typeface="Arial"/>
              </a:rPr>
              <a:t>Processors have 32-bit</a:t>
            </a:r>
            <a:r>
              <a:rPr spc="-44" dirty="0">
                <a:latin typeface="Arial"/>
                <a:cs typeface="Arial"/>
              </a:rPr>
              <a:t> </a:t>
            </a:r>
            <a:r>
              <a:rPr spc="-4" dirty="0">
                <a:latin typeface="Arial"/>
                <a:cs typeface="Arial"/>
              </a:rPr>
              <a:t>registers</a:t>
            </a:r>
            <a:endParaRPr>
              <a:latin typeface="Arial"/>
              <a:cs typeface="Arial"/>
            </a:endParaRPr>
          </a:p>
          <a:p>
            <a:pPr marL="296757" marR="339072" indent="-283395">
              <a:lnSpc>
                <a:spcPts val="1700"/>
              </a:lnSpc>
              <a:spcBef>
                <a:spcPts val="1254"/>
              </a:spcBef>
              <a:buSzPct val="45000"/>
              <a:buFont typeface="Wingdings"/>
              <a:buChar char=""/>
              <a:tabLst>
                <a:tab pos="297314" algn="l"/>
              </a:tabLst>
            </a:pPr>
            <a:r>
              <a:rPr spc="-4" dirty="0">
                <a:latin typeface="Arial"/>
                <a:cs typeface="Arial"/>
              </a:rPr>
              <a:t>Multiprocessors have shared  memory, constant cache, and  texture</a:t>
            </a:r>
            <a:r>
              <a:rPr spc="-79" dirty="0">
                <a:latin typeface="Arial"/>
                <a:cs typeface="Arial"/>
              </a:rPr>
              <a:t> </a:t>
            </a:r>
            <a:r>
              <a:rPr spc="-4" dirty="0">
                <a:latin typeface="Arial"/>
                <a:cs typeface="Arial"/>
              </a:rPr>
              <a:t>cache</a:t>
            </a:r>
            <a:endParaRPr>
              <a:latin typeface="Arial"/>
              <a:cs typeface="Arial"/>
            </a:endParaRPr>
          </a:p>
          <a:p>
            <a:pPr marL="296757" marR="4454" indent="-283395" algn="just">
              <a:lnSpc>
                <a:spcPts val="1700"/>
              </a:lnSpc>
              <a:spcBef>
                <a:spcPts val="1263"/>
              </a:spcBef>
              <a:buSzPct val="45000"/>
              <a:buFont typeface="Wingdings"/>
              <a:buChar char=""/>
              <a:tabLst>
                <a:tab pos="297314" algn="l"/>
              </a:tabLst>
            </a:pPr>
            <a:r>
              <a:rPr spc="-4" dirty="0">
                <a:latin typeface="Arial"/>
                <a:cs typeface="Arial"/>
              </a:rPr>
              <a:t>Constant/texture cache are read-  only and have faster access than  shared</a:t>
            </a:r>
            <a:r>
              <a:rPr spc="-75" dirty="0">
                <a:latin typeface="Arial"/>
                <a:cs typeface="Arial"/>
              </a:rPr>
              <a:t> </a:t>
            </a:r>
            <a:r>
              <a:rPr spc="-4" dirty="0">
                <a:latin typeface="Arial"/>
                <a:cs typeface="Arial"/>
              </a:rPr>
              <a:t>memory.</a:t>
            </a:r>
            <a:endParaRPr>
              <a:latin typeface="Arial"/>
              <a:cs typeface="Arial"/>
            </a:endParaRPr>
          </a:p>
        </p:txBody>
      </p:sp>
      <p:sp>
        <p:nvSpPr>
          <p:cNvPr id="4" name="object 4"/>
          <p:cNvSpPr/>
          <p:nvPr/>
        </p:nvSpPr>
        <p:spPr>
          <a:xfrm>
            <a:off x="4535077" y="1112033"/>
            <a:ext cx="4133696" cy="511203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676970"/>
          </a:xfrm>
          <a:prstGeom prst="rect">
            <a:avLst/>
          </a:prstGeom>
        </p:spPr>
        <p:txBody>
          <a:bodyPr vert="horz" wrap="square" lIns="0" tIns="304663" rIns="0" bIns="0" rtlCol="0">
            <a:spAutoFit/>
          </a:bodyPr>
          <a:lstStyle/>
          <a:p>
            <a:pPr marL="1742684"/>
            <a:r>
              <a:rPr spc="-4" dirty="0"/>
              <a:t>Programming</a:t>
            </a:r>
            <a:r>
              <a:rPr spc="-66" dirty="0"/>
              <a:t> </a:t>
            </a:r>
            <a:r>
              <a:rPr spc="-4" dirty="0"/>
              <a:t>Model</a:t>
            </a:r>
          </a:p>
        </p:txBody>
      </p:sp>
      <p:sp>
        <p:nvSpPr>
          <p:cNvPr id="3" name="object 3"/>
          <p:cNvSpPr txBox="1"/>
          <p:nvPr/>
        </p:nvSpPr>
        <p:spPr>
          <a:xfrm>
            <a:off x="731955" y="1158138"/>
            <a:ext cx="7450948" cy="4234493"/>
          </a:xfrm>
          <a:prstGeom prst="rect">
            <a:avLst/>
          </a:prstGeom>
        </p:spPr>
        <p:txBody>
          <a:bodyPr vert="horz" wrap="square" lIns="0" tIns="0" rIns="0" bIns="0" rtlCol="0">
            <a:spAutoFit/>
          </a:bodyPr>
          <a:lstStyle/>
          <a:p>
            <a:pPr marL="11135"/>
            <a:r>
              <a:rPr sz="2800" u="heavy" spc="-4" dirty="0">
                <a:latin typeface="Arial"/>
                <a:cs typeface="Arial"/>
              </a:rPr>
              <a:t>Past:</a:t>
            </a:r>
            <a:endParaRPr sz="2800">
              <a:latin typeface="Arial"/>
              <a:cs typeface="Arial"/>
            </a:endParaRPr>
          </a:p>
          <a:p>
            <a:pPr marL="296757" marR="4454" indent="-283395">
              <a:lnSpc>
                <a:spcPts val="2376"/>
              </a:lnSpc>
              <a:spcBef>
                <a:spcPts val="1263"/>
              </a:spcBef>
              <a:buSzPct val="46428"/>
              <a:buFont typeface="Wingdings"/>
              <a:buChar char=""/>
              <a:tabLst>
                <a:tab pos="297314" algn="l"/>
              </a:tabLst>
            </a:pPr>
            <a:r>
              <a:rPr sz="2500" dirty="0">
                <a:latin typeface="Arial"/>
                <a:cs typeface="Arial"/>
              </a:rPr>
              <a:t>The </a:t>
            </a:r>
            <a:r>
              <a:rPr sz="2500" spc="-4" dirty="0">
                <a:latin typeface="Arial"/>
                <a:cs typeface="Arial"/>
              </a:rPr>
              <a:t>GPU was intended for graphics only, </a:t>
            </a:r>
            <a:r>
              <a:rPr sz="2500" dirty="0">
                <a:latin typeface="Arial"/>
                <a:cs typeface="Arial"/>
              </a:rPr>
              <a:t>not </a:t>
            </a:r>
            <a:r>
              <a:rPr sz="2500" spc="-4" dirty="0">
                <a:latin typeface="Arial"/>
                <a:cs typeface="Arial"/>
              </a:rPr>
              <a:t>general  purpose</a:t>
            </a:r>
            <a:r>
              <a:rPr sz="2500" spc="-35" dirty="0">
                <a:latin typeface="Arial"/>
                <a:cs typeface="Arial"/>
              </a:rPr>
              <a:t> </a:t>
            </a:r>
            <a:r>
              <a:rPr sz="2500" spc="-4" dirty="0">
                <a:latin typeface="Arial"/>
                <a:cs typeface="Arial"/>
              </a:rPr>
              <a:t>computing.</a:t>
            </a:r>
            <a:endParaRPr sz="2500">
              <a:latin typeface="Arial"/>
              <a:cs typeface="Arial"/>
            </a:endParaRPr>
          </a:p>
          <a:p>
            <a:pPr marL="296757" marR="160349" indent="-283395">
              <a:lnSpc>
                <a:spcPts val="2402"/>
              </a:lnSpc>
              <a:spcBef>
                <a:spcPts val="1241"/>
              </a:spcBef>
              <a:buSzPct val="46428"/>
              <a:buFont typeface="Wingdings"/>
              <a:buChar char=""/>
              <a:tabLst>
                <a:tab pos="297314" algn="l"/>
              </a:tabLst>
            </a:pPr>
            <a:r>
              <a:rPr sz="2500" dirty="0">
                <a:latin typeface="Arial"/>
                <a:cs typeface="Arial"/>
              </a:rPr>
              <a:t>The </a:t>
            </a:r>
            <a:r>
              <a:rPr sz="2500" spc="-4" dirty="0">
                <a:latin typeface="Arial"/>
                <a:cs typeface="Arial"/>
              </a:rPr>
              <a:t>programmer </a:t>
            </a:r>
            <a:r>
              <a:rPr sz="2500" dirty="0">
                <a:latin typeface="Arial"/>
                <a:cs typeface="Arial"/>
              </a:rPr>
              <a:t>needed to </a:t>
            </a:r>
            <a:r>
              <a:rPr sz="2500" spc="-4" dirty="0">
                <a:latin typeface="Arial"/>
                <a:cs typeface="Arial"/>
              </a:rPr>
              <a:t>rewrite </a:t>
            </a:r>
            <a:r>
              <a:rPr sz="2500" dirty="0">
                <a:latin typeface="Arial"/>
                <a:cs typeface="Arial"/>
              </a:rPr>
              <a:t>the program in a  </a:t>
            </a:r>
            <a:r>
              <a:rPr sz="2500" spc="-4" dirty="0">
                <a:latin typeface="Arial"/>
                <a:cs typeface="Arial"/>
              </a:rPr>
              <a:t>graphics language, </a:t>
            </a:r>
            <a:r>
              <a:rPr sz="2500" dirty="0">
                <a:latin typeface="Arial"/>
                <a:cs typeface="Arial"/>
              </a:rPr>
              <a:t>such as</a:t>
            </a:r>
            <a:r>
              <a:rPr sz="2500" spc="-13" dirty="0">
                <a:latin typeface="Arial"/>
                <a:cs typeface="Arial"/>
              </a:rPr>
              <a:t> </a:t>
            </a:r>
            <a:r>
              <a:rPr sz="2500" spc="-4" dirty="0">
                <a:latin typeface="Arial"/>
                <a:cs typeface="Arial"/>
              </a:rPr>
              <a:t>OpenGL</a:t>
            </a:r>
            <a:endParaRPr sz="2500">
              <a:latin typeface="Arial"/>
              <a:cs typeface="Arial"/>
            </a:endParaRPr>
          </a:p>
          <a:p>
            <a:pPr marL="296757" indent="-283395">
              <a:spcBef>
                <a:spcPts val="706"/>
              </a:spcBef>
              <a:buSzPct val="46428"/>
              <a:buFont typeface="Wingdings"/>
              <a:buChar char=""/>
              <a:tabLst>
                <a:tab pos="297314" algn="l"/>
              </a:tabLst>
            </a:pPr>
            <a:r>
              <a:rPr sz="2500" spc="-4" dirty="0">
                <a:latin typeface="Arial"/>
                <a:cs typeface="Arial"/>
              </a:rPr>
              <a:t>Complicated</a:t>
            </a:r>
            <a:endParaRPr sz="2500">
              <a:latin typeface="Arial"/>
              <a:cs typeface="Arial"/>
            </a:endParaRPr>
          </a:p>
          <a:p>
            <a:pPr marL="11135">
              <a:spcBef>
                <a:spcPts val="596"/>
              </a:spcBef>
            </a:pPr>
            <a:r>
              <a:rPr sz="2800" u="heavy" spc="-4" dirty="0">
                <a:latin typeface="Arial"/>
                <a:cs typeface="Arial"/>
              </a:rPr>
              <a:t>Present:</a:t>
            </a:r>
            <a:endParaRPr sz="2800">
              <a:latin typeface="Arial"/>
              <a:cs typeface="Arial"/>
            </a:endParaRPr>
          </a:p>
          <a:p>
            <a:pPr marL="296757" marR="506659" indent="-283395">
              <a:lnSpc>
                <a:spcPts val="2376"/>
              </a:lnSpc>
              <a:spcBef>
                <a:spcPts val="1263"/>
              </a:spcBef>
              <a:buSzPct val="46428"/>
              <a:buFont typeface="Wingdings"/>
              <a:buChar char=""/>
              <a:tabLst>
                <a:tab pos="297314" algn="l"/>
              </a:tabLst>
            </a:pPr>
            <a:r>
              <a:rPr sz="2500" spc="-4" dirty="0">
                <a:latin typeface="Arial"/>
                <a:cs typeface="Arial"/>
              </a:rPr>
              <a:t>NVIDIA developed CUDA, </a:t>
            </a:r>
            <a:r>
              <a:rPr sz="2500" dirty="0">
                <a:latin typeface="Arial"/>
                <a:cs typeface="Arial"/>
              </a:rPr>
              <a:t>a </a:t>
            </a:r>
            <a:r>
              <a:rPr sz="2500" spc="-4" dirty="0">
                <a:latin typeface="Arial"/>
                <a:cs typeface="Arial"/>
              </a:rPr>
              <a:t>language for general  purpose GPU</a:t>
            </a:r>
            <a:r>
              <a:rPr sz="2500" spc="-31" dirty="0">
                <a:latin typeface="Arial"/>
                <a:cs typeface="Arial"/>
              </a:rPr>
              <a:t> </a:t>
            </a:r>
            <a:r>
              <a:rPr sz="2500" spc="-4" dirty="0">
                <a:latin typeface="Arial"/>
                <a:cs typeface="Arial"/>
              </a:rPr>
              <a:t>computing</a:t>
            </a:r>
            <a:endParaRPr sz="2500">
              <a:latin typeface="Arial"/>
              <a:cs typeface="Arial"/>
            </a:endParaRPr>
          </a:p>
          <a:p>
            <a:pPr marL="296757" indent="-283395">
              <a:spcBef>
                <a:spcPts val="710"/>
              </a:spcBef>
              <a:buSzPct val="46428"/>
              <a:buFont typeface="Wingdings"/>
              <a:buChar char=""/>
              <a:tabLst>
                <a:tab pos="297314" algn="l"/>
              </a:tabLst>
            </a:pPr>
            <a:r>
              <a:rPr sz="2500" spc="-4" dirty="0">
                <a:latin typeface="Arial"/>
                <a:cs typeface="Arial"/>
              </a:rPr>
              <a:t>Simple</a:t>
            </a:r>
            <a:endParaRPr sz="2500">
              <a:latin typeface="Arial"/>
              <a:cs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6324600" cy="676970"/>
          </a:xfrm>
          <a:prstGeom prst="rect">
            <a:avLst/>
          </a:prstGeom>
        </p:spPr>
        <p:txBody>
          <a:bodyPr vert="horz" wrap="square" lIns="0" tIns="304663" rIns="0" bIns="0" rtlCol="0">
            <a:spAutoFit/>
          </a:bodyPr>
          <a:lstStyle/>
          <a:p>
            <a:pPr marL="1742684"/>
            <a:r>
              <a:rPr spc="-4" dirty="0"/>
              <a:t>Programming</a:t>
            </a:r>
            <a:r>
              <a:rPr spc="-66" dirty="0"/>
              <a:t> </a:t>
            </a:r>
            <a:r>
              <a:rPr spc="-4" dirty="0"/>
              <a:t>Model</a:t>
            </a:r>
          </a:p>
        </p:txBody>
      </p:sp>
      <p:sp>
        <p:nvSpPr>
          <p:cNvPr id="3" name="object 3"/>
          <p:cNvSpPr txBox="1"/>
          <p:nvPr/>
        </p:nvSpPr>
        <p:spPr>
          <a:xfrm>
            <a:off x="731955" y="1158138"/>
            <a:ext cx="6692929" cy="4206280"/>
          </a:xfrm>
          <a:prstGeom prst="rect">
            <a:avLst/>
          </a:prstGeom>
        </p:spPr>
        <p:txBody>
          <a:bodyPr vert="horz" wrap="square" lIns="0" tIns="0" rIns="0" bIns="0" rtlCol="0">
            <a:spAutoFit/>
          </a:bodyPr>
          <a:lstStyle/>
          <a:p>
            <a:pPr marL="11135"/>
            <a:r>
              <a:rPr sz="2800" u="heavy" spc="-4" dirty="0">
                <a:latin typeface="Arial"/>
                <a:cs typeface="Arial"/>
              </a:rPr>
              <a:t>CUDA:</a:t>
            </a:r>
            <a:endParaRPr sz="2800">
              <a:latin typeface="Arial"/>
              <a:cs typeface="Arial"/>
            </a:endParaRPr>
          </a:p>
          <a:p>
            <a:pPr marL="296757" indent="-283395">
              <a:spcBef>
                <a:spcPts val="609"/>
              </a:spcBef>
              <a:buSzPct val="43750"/>
              <a:buFont typeface="Wingdings"/>
              <a:buChar char=""/>
              <a:tabLst>
                <a:tab pos="297314" algn="l"/>
              </a:tabLst>
            </a:pPr>
            <a:r>
              <a:rPr sz="2800" spc="-4" dirty="0">
                <a:latin typeface="Arial"/>
                <a:cs typeface="Arial"/>
              </a:rPr>
              <a:t>Compute Unified Device</a:t>
            </a:r>
            <a:r>
              <a:rPr sz="2800" spc="-26" dirty="0">
                <a:latin typeface="Arial"/>
                <a:cs typeface="Arial"/>
              </a:rPr>
              <a:t> </a:t>
            </a:r>
            <a:r>
              <a:rPr sz="2800" spc="-4" dirty="0">
                <a:latin typeface="Arial"/>
                <a:cs typeface="Arial"/>
              </a:rPr>
              <a:t>Architecture</a:t>
            </a:r>
            <a:endParaRPr sz="2800">
              <a:latin typeface="Arial"/>
              <a:cs typeface="Arial"/>
            </a:endParaRPr>
          </a:p>
          <a:p>
            <a:pPr marL="296757" indent="-283395">
              <a:spcBef>
                <a:spcPts val="609"/>
              </a:spcBef>
              <a:buSzPct val="43750"/>
              <a:buFont typeface="Wingdings"/>
              <a:buChar char=""/>
              <a:tabLst>
                <a:tab pos="297314" algn="l"/>
              </a:tabLst>
            </a:pPr>
            <a:r>
              <a:rPr sz="2800" spc="-4" dirty="0">
                <a:latin typeface="Arial"/>
                <a:cs typeface="Arial"/>
              </a:rPr>
              <a:t>Extension of the </a:t>
            </a:r>
            <a:r>
              <a:rPr sz="2800" spc="-9" dirty="0">
                <a:latin typeface="Arial"/>
                <a:cs typeface="Arial"/>
              </a:rPr>
              <a:t>C</a:t>
            </a:r>
            <a:r>
              <a:rPr sz="2800" spc="-44" dirty="0">
                <a:latin typeface="Arial"/>
                <a:cs typeface="Arial"/>
              </a:rPr>
              <a:t> </a:t>
            </a:r>
            <a:r>
              <a:rPr sz="2800" spc="-4" dirty="0">
                <a:latin typeface="Arial"/>
                <a:cs typeface="Arial"/>
              </a:rPr>
              <a:t>language</a:t>
            </a:r>
            <a:endParaRPr sz="2800">
              <a:latin typeface="Arial"/>
              <a:cs typeface="Arial"/>
            </a:endParaRPr>
          </a:p>
          <a:p>
            <a:pPr marL="296757" indent="-283395">
              <a:spcBef>
                <a:spcPts val="609"/>
              </a:spcBef>
              <a:buSzPct val="43750"/>
              <a:buFont typeface="Wingdings"/>
              <a:buChar char=""/>
              <a:tabLst>
                <a:tab pos="297314" algn="l"/>
              </a:tabLst>
            </a:pPr>
            <a:r>
              <a:rPr sz="2800" spc="-4" dirty="0">
                <a:latin typeface="Arial"/>
                <a:cs typeface="Arial"/>
              </a:rPr>
              <a:t>Used to control the</a:t>
            </a:r>
            <a:r>
              <a:rPr sz="2800" spc="-48" dirty="0">
                <a:latin typeface="Arial"/>
                <a:cs typeface="Arial"/>
              </a:rPr>
              <a:t> </a:t>
            </a:r>
            <a:r>
              <a:rPr sz="2800" spc="-4" dirty="0">
                <a:latin typeface="Arial"/>
                <a:cs typeface="Arial"/>
              </a:rPr>
              <a:t>device</a:t>
            </a:r>
            <a:endParaRPr sz="2800">
              <a:latin typeface="Arial"/>
              <a:cs typeface="Arial"/>
            </a:endParaRPr>
          </a:p>
          <a:p>
            <a:pPr marL="296757" marR="4454" indent="-283395">
              <a:lnSpc>
                <a:spcPts val="2736"/>
              </a:lnSpc>
              <a:spcBef>
                <a:spcPts val="1228"/>
              </a:spcBef>
              <a:buSzPct val="43750"/>
              <a:buFont typeface="Wingdings"/>
              <a:buChar char=""/>
              <a:tabLst>
                <a:tab pos="297314" algn="l"/>
              </a:tabLst>
            </a:pPr>
            <a:r>
              <a:rPr sz="2800" spc="-4" dirty="0">
                <a:latin typeface="Arial"/>
                <a:cs typeface="Arial"/>
              </a:rPr>
              <a:t>The programmer specifies CPU and GPU  functions</a:t>
            </a:r>
            <a:endParaRPr sz="2800">
              <a:latin typeface="Arial"/>
              <a:cs typeface="Arial"/>
            </a:endParaRPr>
          </a:p>
          <a:p>
            <a:pPr marL="673689" lvl="1" indent="-251102">
              <a:spcBef>
                <a:spcPts val="723"/>
              </a:spcBef>
              <a:buSzPct val="75000"/>
              <a:buFont typeface="Symbol"/>
              <a:buChar char=""/>
              <a:tabLst>
                <a:tab pos="674246" algn="l"/>
              </a:tabLst>
            </a:pPr>
            <a:r>
              <a:rPr sz="2500" dirty="0">
                <a:latin typeface="Arial"/>
                <a:cs typeface="Arial"/>
              </a:rPr>
              <a:t>The host code can be</a:t>
            </a:r>
            <a:r>
              <a:rPr sz="2500" spc="-100" dirty="0">
                <a:latin typeface="Arial"/>
                <a:cs typeface="Arial"/>
              </a:rPr>
              <a:t> </a:t>
            </a:r>
            <a:r>
              <a:rPr sz="2500" dirty="0">
                <a:latin typeface="Arial"/>
                <a:cs typeface="Arial"/>
              </a:rPr>
              <a:t>C++</a:t>
            </a:r>
            <a:endParaRPr sz="2500">
              <a:latin typeface="Arial"/>
              <a:cs typeface="Arial"/>
            </a:endParaRPr>
          </a:p>
          <a:p>
            <a:pPr marL="673689" lvl="1" indent="-251102">
              <a:spcBef>
                <a:spcPts val="438"/>
              </a:spcBef>
              <a:buSzPct val="75000"/>
              <a:buFont typeface="Symbol"/>
              <a:buChar char=""/>
              <a:tabLst>
                <a:tab pos="674246" algn="l"/>
              </a:tabLst>
            </a:pPr>
            <a:r>
              <a:rPr sz="2500" spc="-4" dirty="0">
                <a:latin typeface="Arial"/>
                <a:cs typeface="Arial"/>
              </a:rPr>
              <a:t>Device </a:t>
            </a:r>
            <a:r>
              <a:rPr sz="2500" dirty="0">
                <a:latin typeface="Arial"/>
                <a:cs typeface="Arial"/>
              </a:rPr>
              <a:t>code may only be</a:t>
            </a:r>
            <a:r>
              <a:rPr sz="2500" spc="-88" dirty="0">
                <a:latin typeface="Arial"/>
                <a:cs typeface="Arial"/>
              </a:rPr>
              <a:t> </a:t>
            </a:r>
            <a:r>
              <a:rPr sz="2500" spc="4" dirty="0">
                <a:latin typeface="Arial"/>
                <a:cs typeface="Arial"/>
              </a:rPr>
              <a:t>C</a:t>
            </a:r>
            <a:endParaRPr sz="2500">
              <a:latin typeface="Arial"/>
              <a:cs typeface="Arial"/>
            </a:endParaRPr>
          </a:p>
          <a:p>
            <a:pPr marL="296757" indent="-283395">
              <a:spcBef>
                <a:spcPts val="342"/>
              </a:spcBef>
              <a:buSzPct val="43750"/>
              <a:buFont typeface="Wingdings"/>
              <a:buChar char=""/>
              <a:tabLst>
                <a:tab pos="297314" algn="l"/>
              </a:tabLst>
            </a:pPr>
            <a:r>
              <a:rPr sz="2800" spc="-4" dirty="0">
                <a:latin typeface="Arial"/>
                <a:cs typeface="Arial"/>
              </a:rPr>
              <a:t>The programmer specifies thread</a:t>
            </a:r>
            <a:r>
              <a:rPr sz="2800" spc="-35" dirty="0">
                <a:latin typeface="Arial"/>
                <a:cs typeface="Arial"/>
              </a:rPr>
              <a:t> </a:t>
            </a:r>
            <a:r>
              <a:rPr sz="2800" spc="-4" dirty="0">
                <a:latin typeface="Arial"/>
                <a:cs typeface="Arial"/>
              </a:rPr>
              <a:t>layout</a:t>
            </a:r>
            <a:endParaRPr sz="280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506959"/>
          </a:xfrm>
          <a:prstGeom prst="rect">
            <a:avLst/>
          </a:prstGeom>
        </p:spPr>
        <p:txBody>
          <a:bodyPr vert="horz" wrap="square" lIns="0" tIns="136296" rIns="0" bIns="0" rtlCol="0">
            <a:spAutoFit/>
          </a:bodyPr>
          <a:lstStyle/>
          <a:p>
            <a:pPr marL="1566188"/>
            <a:r>
              <a:rPr spc="-4" dirty="0"/>
              <a:t>Programming</a:t>
            </a:r>
            <a:r>
              <a:rPr spc="-66" dirty="0"/>
              <a:t> </a:t>
            </a:r>
            <a:r>
              <a:rPr spc="-4" dirty="0"/>
              <a:t>Model</a:t>
            </a:r>
          </a:p>
        </p:txBody>
      </p:sp>
      <p:sp>
        <p:nvSpPr>
          <p:cNvPr id="3" name="object 3"/>
          <p:cNvSpPr txBox="1"/>
          <p:nvPr/>
        </p:nvSpPr>
        <p:spPr>
          <a:xfrm>
            <a:off x="731955" y="1158138"/>
            <a:ext cx="3459408" cy="4088299"/>
          </a:xfrm>
          <a:prstGeom prst="rect">
            <a:avLst/>
          </a:prstGeom>
        </p:spPr>
        <p:txBody>
          <a:bodyPr vert="horz" wrap="square" lIns="0" tIns="0" rIns="0" bIns="0" rtlCol="0">
            <a:spAutoFit/>
          </a:bodyPr>
          <a:lstStyle/>
          <a:p>
            <a:pPr marL="11135"/>
            <a:r>
              <a:rPr sz="2800" u="heavy" spc="-4" dirty="0">
                <a:latin typeface="Arial"/>
                <a:cs typeface="Arial"/>
              </a:rPr>
              <a:t>Thread</a:t>
            </a:r>
            <a:r>
              <a:rPr sz="2800" u="heavy" spc="-79" dirty="0">
                <a:latin typeface="Arial"/>
                <a:cs typeface="Arial"/>
              </a:rPr>
              <a:t> </a:t>
            </a:r>
            <a:r>
              <a:rPr sz="2800" u="heavy" spc="-4" dirty="0">
                <a:latin typeface="Arial"/>
                <a:cs typeface="Arial"/>
              </a:rPr>
              <a:t>Layout:</a:t>
            </a:r>
            <a:endParaRPr sz="2800">
              <a:latin typeface="Arial"/>
              <a:cs typeface="Arial"/>
            </a:endParaRPr>
          </a:p>
          <a:p>
            <a:pPr marL="296757" indent="-283395">
              <a:lnSpc>
                <a:spcPts val="2284"/>
              </a:lnSpc>
              <a:spcBef>
                <a:spcPts val="762"/>
              </a:spcBef>
              <a:buSzPct val="45833"/>
              <a:buFont typeface="Wingdings"/>
              <a:buChar char=""/>
              <a:tabLst>
                <a:tab pos="297314" algn="l"/>
              </a:tabLst>
            </a:pPr>
            <a:r>
              <a:rPr sz="2100" dirty="0">
                <a:latin typeface="Arial"/>
                <a:cs typeface="Arial"/>
              </a:rPr>
              <a:t>Threads </a:t>
            </a:r>
            <a:r>
              <a:rPr sz="2100" spc="-4" dirty="0">
                <a:latin typeface="Arial"/>
                <a:cs typeface="Arial"/>
              </a:rPr>
              <a:t>are organized</a:t>
            </a:r>
            <a:r>
              <a:rPr sz="2100" spc="-83" dirty="0">
                <a:latin typeface="Arial"/>
                <a:cs typeface="Arial"/>
              </a:rPr>
              <a:t> </a:t>
            </a:r>
            <a:r>
              <a:rPr sz="2100" spc="-4" dirty="0">
                <a:latin typeface="Arial"/>
                <a:cs typeface="Arial"/>
              </a:rPr>
              <a:t>into</a:t>
            </a:r>
            <a:endParaRPr sz="2100">
              <a:latin typeface="Arial"/>
              <a:cs typeface="Arial"/>
            </a:endParaRPr>
          </a:p>
          <a:p>
            <a:pPr marL="296757">
              <a:lnSpc>
                <a:spcPts val="2284"/>
              </a:lnSpc>
            </a:pPr>
            <a:r>
              <a:rPr sz="2100" i="1" spc="-4" dirty="0">
                <a:latin typeface="Arial"/>
                <a:cs typeface="Arial"/>
              </a:rPr>
              <a:t>blocks</a:t>
            </a:r>
            <a:r>
              <a:rPr sz="2100" spc="-4" dirty="0">
                <a:latin typeface="Arial"/>
                <a:cs typeface="Arial"/>
              </a:rPr>
              <a:t>.</a:t>
            </a:r>
            <a:endParaRPr sz="2100">
              <a:latin typeface="Arial"/>
              <a:cs typeface="Arial"/>
            </a:endParaRPr>
          </a:p>
          <a:p>
            <a:pPr marL="296757" indent="-283395">
              <a:lnSpc>
                <a:spcPts val="2284"/>
              </a:lnSpc>
              <a:spcBef>
                <a:spcPts val="758"/>
              </a:spcBef>
              <a:buSzPct val="45833"/>
              <a:buFont typeface="Wingdings"/>
              <a:buChar char=""/>
              <a:tabLst>
                <a:tab pos="297314" algn="l"/>
              </a:tabLst>
            </a:pPr>
            <a:r>
              <a:rPr sz="2100" dirty="0">
                <a:latin typeface="Arial"/>
                <a:cs typeface="Arial"/>
              </a:rPr>
              <a:t>Blocks </a:t>
            </a:r>
            <a:r>
              <a:rPr sz="2100" spc="-4" dirty="0">
                <a:latin typeface="Arial"/>
                <a:cs typeface="Arial"/>
              </a:rPr>
              <a:t>are organized </a:t>
            </a:r>
            <a:r>
              <a:rPr sz="2100" spc="-4">
                <a:latin typeface="Arial"/>
                <a:cs typeface="Arial"/>
              </a:rPr>
              <a:t>into</a:t>
            </a:r>
            <a:r>
              <a:rPr sz="2100" spc="-70">
                <a:latin typeface="Arial"/>
                <a:cs typeface="Arial"/>
              </a:rPr>
              <a:t> </a:t>
            </a:r>
            <a:r>
              <a:rPr sz="2100" smtClean="0">
                <a:latin typeface="Arial"/>
                <a:cs typeface="Arial"/>
              </a:rPr>
              <a:t>a</a:t>
            </a:r>
            <a:r>
              <a:rPr lang="en-US" sz="2100" dirty="0" smtClean="0">
                <a:latin typeface="Arial"/>
                <a:cs typeface="Arial"/>
              </a:rPr>
              <a:t> </a:t>
            </a:r>
            <a:r>
              <a:rPr sz="2100" i="1" spc="-4" smtClean="0">
                <a:latin typeface="Arial"/>
                <a:cs typeface="Arial"/>
              </a:rPr>
              <a:t>grid</a:t>
            </a:r>
            <a:r>
              <a:rPr sz="2100" spc="-4" dirty="0">
                <a:latin typeface="Arial"/>
                <a:cs typeface="Arial"/>
              </a:rPr>
              <a:t>.</a:t>
            </a:r>
            <a:endParaRPr sz="2100">
              <a:latin typeface="Arial"/>
              <a:cs typeface="Arial"/>
            </a:endParaRPr>
          </a:p>
          <a:p>
            <a:pPr marL="296757" marR="109127" indent="-283395">
              <a:lnSpc>
                <a:spcPts val="2043"/>
              </a:lnSpc>
              <a:spcBef>
                <a:spcPts val="1228"/>
              </a:spcBef>
              <a:buSzPct val="45833"/>
              <a:buFont typeface="Wingdings"/>
              <a:buChar char=""/>
              <a:tabLst>
                <a:tab pos="297314" algn="l"/>
              </a:tabLst>
            </a:pPr>
            <a:r>
              <a:rPr sz="2100" dirty="0">
                <a:latin typeface="Arial"/>
                <a:cs typeface="Arial"/>
              </a:rPr>
              <a:t>A multiprocessor</a:t>
            </a:r>
            <a:r>
              <a:rPr sz="2100" spc="-92" dirty="0">
                <a:latin typeface="Arial"/>
                <a:cs typeface="Arial"/>
              </a:rPr>
              <a:t> </a:t>
            </a:r>
            <a:r>
              <a:rPr sz="2100" spc="-4" dirty="0">
                <a:latin typeface="Arial"/>
                <a:cs typeface="Arial"/>
              </a:rPr>
              <a:t>executes  one block at </a:t>
            </a:r>
            <a:r>
              <a:rPr sz="2100" dirty="0">
                <a:latin typeface="Arial"/>
                <a:cs typeface="Arial"/>
              </a:rPr>
              <a:t>a</a:t>
            </a:r>
            <a:r>
              <a:rPr sz="2100" spc="-61" dirty="0">
                <a:latin typeface="Arial"/>
                <a:cs typeface="Arial"/>
              </a:rPr>
              <a:t> </a:t>
            </a:r>
            <a:r>
              <a:rPr sz="2100" dirty="0">
                <a:latin typeface="Arial"/>
                <a:cs typeface="Arial"/>
              </a:rPr>
              <a:t>time.</a:t>
            </a:r>
            <a:endParaRPr sz="2100">
              <a:latin typeface="Arial"/>
              <a:cs typeface="Arial"/>
            </a:endParaRPr>
          </a:p>
          <a:p>
            <a:pPr marL="296757" marR="4454" indent="-283395">
              <a:lnSpc>
                <a:spcPts val="2043"/>
              </a:lnSpc>
              <a:spcBef>
                <a:spcPts val="1236"/>
              </a:spcBef>
              <a:buSzPct val="45833"/>
              <a:buFont typeface="Wingdings"/>
              <a:buChar char=""/>
              <a:tabLst>
                <a:tab pos="297314" algn="l"/>
              </a:tabLst>
            </a:pPr>
            <a:r>
              <a:rPr sz="2100" dirty="0">
                <a:latin typeface="Arial"/>
                <a:cs typeface="Arial"/>
              </a:rPr>
              <a:t>A </a:t>
            </a:r>
            <a:r>
              <a:rPr sz="2100" i="1" dirty="0">
                <a:latin typeface="Arial"/>
                <a:cs typeface="Arial"/>
              </a:rPr>
              <a:t>warp </a:t>
            </a:r>
            <a:r>
              <a:rPr sz="2100" spc="-4" dirty="0">
                <a:latin typeface="Arial"/>
                <a:cs typeface="Arial"/>
              </a:rPr>
              <a:t>is </a:t>
            </a:r>
            <a:r>
              <a:rPr sz="2100" dirty="0">
                <a:latin typeface="Arial"/>
                <a:cs typeface="Arial"/>
              </a:rPr>
              <a:t>the set </a:t>
            </a:r>
            <a:r>
              <a:rPr sz="2100" spc="-4" dirty="0">
                <a:latin typeface="Arial"/>
                <a:cs typeface="Arial"/>
              </a:rPr>
              <a:t>of</a:t>
            </a:r>
            <a:r>
              <a:rPr sz="2100" spc="-92" dirty="0">
                <a:latin typeface="Arial"/>
                <a:cs typeface="Arial"/>
              </a:rPr>
              <a:t> </a:t>
            </a:r>
            <a:r>
              <a:rPr sz="2100" dirty="0">
                <a:latin typeface="Arial"/>
                <a:cs typeface="Arial"/>
              </a:rPr>
              <a:t>threads  </a:t>
            </a:r>
            <a:r>
              <a:rPr sz="2100" spc="-4" dirty="0">
                <a:latin typeface="Arial"/>
                <a:cs typeface="Arial"/>
              </a:rPr>
              <a:t>executed in</a:t>
            </a:r>
            <a:r>
              <a:rPr sz="2100" spc="-75" dirty="0">
                <a:latin typeface="Arial"/>
                <a:cs typeface="Arial"/>
              </a:rPr>
              <a:t> </a:t>
            </a:r>
            <a:r>
              <a:rPr sz="2100" spc="-4" dirty="0">
                <a:latin typeface="Arial"/>
                <a:cs typeface="Arial"/>
              </a:rPr>
              <a:t>parallel</a:t>
            </a:r>
            <a:endParaRPr sz="2100">
              <a:latin typeface="Arial"/>
              <a:cs typeface="Arial"/>
            </a:endParaRPr>
          </a:p>
          <a:p>
            <a:pPr marL="296757" indent="-283395">
              <a:spcBef>
                <a:spcPts val="789"/>
              </a:spcBef>
              <a:buSzPct val="45833"/>
              <a:buFont typeface="Wingdings"/>
              <a:buChar char=""/>
              <a:tabLst>
                <a:tab pos="297314" algn="l"/>
              </a:tabLst>
            </a:pPr>
            <a:r>
              <a:rPr sz="2100" spc="-4" dirty="0">
                <a:latin typeface="Arial"/>
                <a:cs typeface="Arial"/>
              </a:rPr>
              <a:t>32 </a:t>
            </a:r>
            <a:r>
              <a:rPr sz="2100" dirty="0">
                <a:latin typeface="Arial"/>
                <a:cs typeface="Arial"/>
              </a:rPr>
              <a:t>threads </a:t>
            </a:r>
            <a:r>
              <a:rPr sz="2100" spc="-4" dirty="0">
                <a:latin typeface="Arial"/>
                <a:cs typeface="Arial"/>
              </a:rPr>
              <a:t>in </a:t>
            </a:r>
            <a:r>
              <a:rPr sz="2100" dirty="0">
                <a:latin typeface="Arial"/>
                <a:cs typeface="Arial"/>
              </a:rPr>
              <a:t>a</a:t>
            </a:r>
            <a:r>
              <a:rPr sz="2100" spc="-79" dirty="0">
                <a:latin typeface="Arial"/>
                <a:cs typeface="Arial"/>
              </a:rPr>
              <a:t> </a:t>
            </a:r>
            <a:r>
              <a:rPr sz="2100" spc="-4" dirty="0">
                <a:latin typeface="Arial"/>
                <a:cs typeface="Arial"/>
              </a:rPr>
              <a:t>warp</a:t>
            </a:r>
            <a:endParaRPr sz="2100">
              <a:latin typeface="Arial"/>
              <a:cs typeface="Arial"/>
            </a:endParaRPr>
          </a:p>
        </p:txBody>
      </p:sp>
      <p:sp>
        <p:nvSpPr>
          <p:cNvPr id="4" name="object 4"/>
          <p:cNvSpPr/>
          <p:nvPr/>
        </p:nvSpPr>
        <p:spPr>
          <a:xfrm>
            <a:off x="4206674" y="984786"/>
            <a:ext cx="4000771" cy="54467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Critical Path, Critical Path Length </a:t>
            </a:r>
          </a:p>
        </p:txBody>
      </p:sp>
      <p:sp>
        <p:nvSpPr>
          <p:cNvPr id="13315" name="Rectangle 3"/>
          <p:cNvSpPr>
            <a:spLocks noGrp="1" noChangeArrowheads="1"/>
          </p:cNvSpPr>
          <p:nvPr>
            <p:ph type="body" sz="half" idx="4294967295"/>
          </p:nvPr>
        </p:nvSpPr>
        <p:spPr>
          <a:xfrm>
            <a:off x="0" y="1036638"/>
            <a:ext cx="4038600" cy="4906962"/>
          </a:xfrm>
        </p:spPr>
        <p:txBody>
          <a:bodyPr/>
          <a:lstStyle/>
          <a:p>
            <a:r>
              <a:rPr lang="en-US" sz="1800"/>
              <a:t>A directed path in the task dependency graph represents a sequence of tasks that must be processed one after the other. </a:t>
            </a:r>
          </a:p>
          <a:p>
            <a:endParaRPr lang="en-US" sz="1800"/>
          </a:p>
          <a:p>
            <a:r>
              <a:rPr lang="en-US" sz="1800"/>
              <a:t>The longest such path between any pair of zero in-degree to zero out-degree node is known as the </a:t>
            </a:r>
            <a:r>
              <a:rPr lang="en-US" sz="1800" i="1"/>
              <a:t>critical path</a:t>
            </a:r>
            <a:r>
              <a:rPr lang="en-US" sz="1800"/>
              <a:t>. </a:t>
            </a:r>
          </a:p>
          <a:p>
            <a:endParaRPr lang="en-US" sz="1800"/>
          </a:p>
          <a:p>
            <a:r>
              <a:rPr lang="en-US" sz="1800"/>
              <a:t>The length of the longest path in a task dependency graph is called the </a:t>
            </a:r>
            <a:r>
              <a:rPr lang="en-US" sz="1800" i="1"/>
              <a:t>critical path length</a:t>
            </a:r>
            <a:r>
              <a:rPr lang="en-US" sz="1800"/>
              <a:t>. </a:t>
            </a:r>
          </a:p>
          <a:p>
            <a:pPr>
              <a:buFontTx/>
              <a:buNone/>
            </a:pPr>
            <a:endParaRPr lang="en-US" sz="1800"/>
          </a:p>
        </p:txBody>
      </p:sp>
      <p:pic>
        <p:nvPicPr>
          <p:cNvPr id="6" name="Picture 4" descr="tgex1"/>
          <p:cNvPicPr>
            <a:picLocks noGrp="1" noChangeAspect="1" noChangeArrowheads="1"/>
          </p:cNvPicPr>
          <p:nvPr>
            <p:ph sz="half" idx="4294967295"/>
          </p:nvPr>
        </p:nvPicPr>
        <p:blipFill>
          <a:blip r:embed="rId2" cstate="print"/>
          <a:srcRect/>
          <a:stretch>
            <a:fillRect/>
          </a:stretch>
        </p:blipFill>
        <p:spPr>
          <a:xfrm>
            <a:off x="4419600" y="1600200"/>
            <a:ext cx="4419600" cy="3500438"/>
          </a:xfrm>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54701" y="0"/>
            <a:ext cx="3810724" cy="6535122"/>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marR="318471" algn="r">
              <a:spcBef>
                <a:spcPts val="715"/>
              </a:spcBef>
            </a:pPr>
            <a:r>
              <a:rPr sz="1200" spc="-4" dirty="0">
                <a:latin typeface="Times New Roman"/>
                <a:cs typeface="Times New Roman"/>
              </a:rPr>
              <a:t>19</a:t>
            </a:r>
            <a:endParaRPr sz="1200">
              <a:latin typeface="Times New Roman"/>
              <a:cs typeface="Times New Roman"/>
            </a:endParaRPr>
          </a:p>
        </p:txBody>
      </p:sp>
      <p:sp>
        <p:nvSpPr>
          <p:cNvPr id="3" name="object 3"/>
          <p:cNvSpPr txBox="1">
            <a:spLocks noGrp="1"/>
          </p:cNvSpPr>
          <p:nvPr>
            <p:ph type="title"/>
          </p:nvPr>
        </p:nvSpPr>
        <p:spPr>
          <a:xfrm>
            <a:off x="387915" y="173351"/>
            <a:ext cx="4323852" cy="369332"/>
          </a:xfrm>
          <a:prstGeom prst="rect">
            <a:avLst/>
          </a:prstGeom>
        </p:spPr>
        <p:txBody>
          <a:bodyPr vert="horz" wrap="square" lIns="0" tIns="0" rIns="0" bIns="0" rtlCol="0">
            <a:spAutoFit/>
          </a:bodyPr>
          <a:lstStyle/>
          <a:p>
            <a:pPr marL="11135"/>
            <a:r>
              <a:rPr spc="-4" dirty="0"/>
              <a:t>Programming</a:t>
            </a:r>
            <a:r>
              <a:rPr spc="-66" dirty="0"/>
              <a:t> </a:t>
            </a:r>
            <a:r>
              <a:rPr spc="-4" dirty="0"/>
              <a:t>Model</a:t>
            </a:r>
          </a:p>
        </p:txBody>
      </p:sp>
      <p:sp>
        <p:nvSpPr>
          <p:cNvPr id="4" name="object 4"/>
          <p:cNvSpPr txBox="1"/>
          <p:nvPr/>
        </p:nvSpPr>
        <p:spPr>
          <a:xfrm>
            <a:off x="734560" y="1171047"/>
            <a:ext cx="4197335" cy="4416850"/>
          </a:xfrm>
          <a:prstGeom prst="rect">
            <a:avLst/>
          </a:prstGeom>
        </p:spPr>
        <p:txBody>
          <a:bodyPr vert="horz" wrap="square" lIns="0" tIns="0" rIns="0" bIns="0" rtlCol="0">
            <a:spAutoFit/>
          </a:bodyPr>
          <a:lstStyle/>
          <a:p>
            <a:pPr marL="293974" indent="-282838">
              <a:buSzPct val="46428"/>
              <a:buFont typeface="Wingdings"/>
              <a:buChar char=""/>
              <a:tabLst>
                <a:tab pos="294530" algn="l"/>
              </a:tabLst>
            </a:pPr>
            <a:r>
              <a:rPr sz="2500" spc="-4" dirty="0">
                <a:latin typeface="Arial"/>
                <a:cs typeface="Arial"/>
              </a:rPr>
              <a:t>Heterogeneous</a:t>
            </a:r>
            <a:r>
              <a:rPr sz="2500" spc="-18" dirty="0">
                <a:latin typeface="Arial"/>
                <a:cs typeface="Arial"/>
              </a:rPr>
              <a:t> </a:t>
            </a:r>
            <a:r>
              <a:rPr sz="2500" spc="-4" dirty="0">
                <a:latin typeface="Arial"/>
                <a:cs typeface="Arial"/>
              </a:rPr>
              <a:t>Computing:</a:t>
            </a:r>
            <a:endParaRPr sz="2500">
              <a:latin typeface="Arial"/>
              <a:cs typeface="Arial"/>
            </a:endParaRPr>
          </a:p>
          <a:p>
            <a:pPr marL="670905" marR="648635" lvl="1" indent="-251102">
              <a:lnSpc>
                <a:spcPts val="2227"/>
              </a:lnSpc>
              <a:spcBef>
                <a:spcPts val="1219"/>
              </a:spcBef>
              <a:buSzPct val="76923"/>
              <a:buFont typeface="Symbol"/>
              <a:buChar char=""/>
              <a:tabLst>
                <a:tab pos="671462" algn="l"/>
              </a:tabLst>
            </a:pPr>
            <a:r>
              <a:rPr sz="2300" spc="-4" dirty="0">
                <a:latin typeface="Arial"/>
                <a:cs typeface="Arial"/>
              </a:rPr>
              <a:t>GPU and CPU</a:t>
            </a:r>
            <a:r>
              <a:rPr sz="2300" spc="-48" dirty="0">
                <a:latin typeface="Arial"/>
                <a:cs typeface="Arial"/>
              </a:rPr>
              <a:t> </a:t>
            </a:r>
            <a:r>
              <a:rPr sz="2300" spc="-4" dirty="0">
                <a:latin typeface="Arial"/>
                <a:cs typeface="Arial"/>
              </a:rPr>
              <a:t>execute  different types of</a:t>
            </a:r>
            <a:r>
              <a:rPr sz="2300" spc="-53" dirty="0">
                <a:latin typeface="Arial"/>
                <a:cs typeface="Arial"/>
              </a:rPr>
              <a:t> </a:t>
            </a:r>
            <a:r>
              <a:rPr sz="2300" spc="-4" dirty="0">
                <a:latin typeface="Arial"/>
                <a:cs typeface="Arial"/>
              </a:rPr>
              <a:t>code.</a:t>
            </a:r>
            <a:endParaRPr sz="2300">
              <a:latin typeface="Arial"/>
              <a:cs typeface="Arial"/>
            </a:endParaRPr>
          </a:p>
          <a:p>
            <a:pPr marL="670905" marR="294530" lvl="1" indent="-251102">
              <a:lnSpc>
                <a:spcPct val="81300"/>
              </a:lnSpc>
              <a:spcBef>
                <a:spcPts val="1004"/>
              </a:spcBef>
              <a:buSzPct val="76923"/>
              <a:buFont typeface="Symbol"/>
              <a:buChar char=""/>
              <a:tabLst>
                <a:tab pos="671462" algn="l"/>
              </a:tabLst>
            </a:pPr>
            <a:r>
              <a:rPr sz="2300" spc="-4" dirty="0">
                <a:latin typeface="Arial"/>
                <a:cs typeface="Arial"/>
              </a:rPr>
              <a:t>CPU runs the main  program, sending tasks to  the GPU in the form of  kernel</a:t>
            </a:r>
            <a:r>
              <a:rPr sz="2300" spc="-70" dirty="0">
                <a:latin typeface="Arial"/>
                <a:cs typeface="Arial"/>
              </a:rPr>
              <a:t> </a:t>
            </a:r>
            <a:r>
              <a:rPr sz="2300" spc="-4" dirty="0">
                <a:latin typeface="Arial"/>
                <a:cs typeface="Arial"/>
              </a:rPr>
              <a:t>functions</a:t>
            </a:r>
            <a:endParaRPr sz="2300">
              <a:latin typeface="Arial"/>
              <a:cs typeface="Arial"/>
            </a:endParaRPr>
          </a:p>
          <a:p>
            <a:pPr marL="670905" marR="4454" lvl="1" indent="-251102">
              <a:lnSpc>
                <a:spcPts val="2227"/>
              </a:lnSpc>
              <a:spcBef>
                <a:spcPts val="982"/>
              </a:spcBef>
              <a:buSzPct val="76923"/>
              <a:buFont typeface="Symbol"/>
              <a:buChar char=""/>
              <a:tabLst>
                <a:tab pos="671462" algn="l"/>
              </a:tabLst>
            </a:pPr>
            <a:r>
              <a:rPr sz="2300" spc="-4" dirty="0">
                <a:latin typeface="Arial"/>
                <a:cs typeface="Arial"/>
              </a:rPr>
              <a:t>Multiple kernel functions  may be declared and</a:t>
            </a:r>
            <a:r>
              <a:rPr sz="2300" spc="-53" dirty="0">
                <a:latin typeface="Arial"/>
                <a:cs typeface="Arial"/>
              </a:rPr>
              <a:t> </a:t>
            </a:r>
            <a:r>
              <a:rPr sz="2300" spc="-4" dirty="0">
                <a:latin typeface="Arial"/>
                <a:cs typeface="Arial"/>
              </a:rPr>
              <a:t>called.</a:t>
            </a:r>
            <a:endParaRPr sz="2300">
              <a:latin typeface="Arial"/>
              <a:cs typeface="Arial"/>
            </a:endParaRPr>
          </a:p>
          <a:p>
            <a:pPr marL="670905" marR="567903" lvl="1" indent="-251102">
              <a:lnSpc>
                <a:spcPts val="2227"/>
              </a:lnSpc>
              <a:spcBef>
                <a:spcPts val="991"/>
              </a:spcBef>
              <a:buSzPct val="76923"/>
              <a:buFont typeface="Symbol"/>
              <a:buChar char=""/>
              <a:tabLst>
                <a:tab pos="671462" algn="l"/>
              </a:tabLst>
            </a:pPr>
            <a:r>
              <a:rPr sz="2300" spc="-4" dirty="0">
                <a:latin typeface="Arial"/>
                <a:cs typeface="Arial"/>
              </a:rPr>
              <a:t>Only one kernel may be  called at a</a:t>
            </a:r>
            <a:r>
              <a:rPr sz="2300" spc="-57" dirty="0">
                <a:latin typeface="Arial"/>
                <a:cs typeface="Arial"/>
              </a:rPr>
              <a:t> </a:t>
            </a:r>
            <a:r>
              <a:rPr sz="2300" spc="-4" dirty="0">
                <a:latin typeface="Arial"/>
                <a:cs typeface="Arial"/>
              </a:rPr>
              <a:t>time.</a:t>
            </a:r>
            <a:endParaRPr sz="2300">
              <a:latin typeface="Arial"/>
              <a:cs typeface="Arial"/>
            </a:endParaRPr>
          </a:p>
        </p:txBody>
      </p:sp>
      <p:sp>
        <p:nvSpPr>
          <p:cNvPr id="5" name="object 5"/>
          <p:cNvSpPr/>
          <p:nvPr/>
        </p:nvSpPr>
        <p:spPr>
          <a:xfrm>
            <a:off x="4954700" y="0"/>
            <a:ext cx="3810507" cy="644260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229600" cy="430887"/>
          </a:xfrm>
          <a:prstGeom prst="rect">
            <a:avLst/>
          </a:prstGeom>
        </p:spPr>
        <p:txBody>
          <a:bodyPr vert="horz" wrap="square" lIns="0" tIns="0" rIns="0" bIns="0" rtlCol="0">
            <a:spAutoFit/>
          </a:bodyPr>
          <a:lstStyle/>
          <a:p>
            <a:pPr marL="641397"/>
            <a:r>
              <a:rPr sz="2800" spc="-4" dirty="0"/>
              <a:t>Programming Model: GPU vs. CPU</a:t>
            </a:r>
            <a:r>
              <a:rPr sz="2800" spc="-13" dirty="0"/>
              <a:t> </a:t>
            </a:r>
            <a:r>
              <a:rPr sz="2800" spc="-4" dirty="0"/>
              <a:t>Code</a:t>
            </a:r>
            <a:endParaRPr sz="2800"/>
          </a:p>
        </p:txBody>
      </p:sp>
      <p:sp>
        <p:nvSpPr>
          <p:cNvPr id="3" name="object 3"/>
          <p:cNvSpPr/>
          <p:nvPr/>
        </p:nvSpPr>
        <p:spPr>
          <a:xfrm>
            <a:off x="458720" y="1037344"/>
            <a:ext cx="8306488" cy="479391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003" y="3319503"/>
            <a:ext cx="4300504" cy="298478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76200"/>
            <a:ext cx="8229600" cy="676970"/>
          </a:xfrm>
          <a:prstGeom prst="rect">
            <a:avLst/>
          </a:prstGeom>
        </p:spPr>
        <p:txBody>
          <a:bodyPr vert="horz" wrap="square" lIns="0" tIns="304663" rIns="0" bIns="0" rtlCol="0">
            <a:spAutoFit/>
          </a:bodyPr>
          <a:lstStyle/>
          <a:p>
            <a:pPr marL="1128012"/>
            <a:r>
              <a:rPr spc="-4" dirty="0"/>
              <a:t>Supercomputing</a:t>
            </a:r>
            <a:r>
              <a:rPr spc="-61" dirty="0"/>
              <a:t> </a:t>
            </a:r>
            <a:r>
              <a:rPr spc="-4" dirty="0"/>
              <a:t>Products</a:t>
            </a:r>
          </a:p>
        </p:txBody>
      </p:sp>
      <p:sp>
        <p:nvSpPr>
          <p:cNvPr id="4" name="object 4"/>
          <p:cNvSpPr/>
          <p:nvPr/>
        </p:nvSpPr>
        <p:spPr>
          <a:xfrm>
            <a:off x="878345" y="1244813"/>
            <a:ext cx="3714071" cy="247579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924825" y="1282618"/>
            <a:ext cx="1608345" cy="692497"/>
          </a:xfrm>
          <a:prstGeom prst="rect">
            <a:avLst/>
          </a:prstGeom>
        </p:spPr>
        <p:txBody>
          <a:bodyPr vert="horz" wrap="square" lIns="0" tIns="0" rIns="0" bIns="0" rtlCol="0">
            <a:spAutoFit/>
          </a:bodyPr>
          <a:lstStyle/>
          <a:p>
            <a:pPr marL="11135" marR="4454">
              <a:lnSpc>
                <a:spcPts val="1771"/>
              </a:lnSpc>
            </a:pPr>
            <a:r>
              <a:rPr sz="1600" dirty="0">
                <a:latin typeface="Arial"/>
                <a:cs typeface="Arial"/>
              </a:rPr>
              <a:t>Tesla </a:t>
            </a:r>
            <a:r>
              <a:rPr sz="1600" spc="-4" dirty="0">
                <a:latin typeface="Arial"/>
                <a:cs typeface="Arial"/>
              </a:rPr>
              <a:t>C1060</a:t>
            </a:r>
            <a:r>
              <a:rPr sz="1600" spc="-88" dirty="0">
                <a:latin typeface="Arial"/>
                <a:cs typeface="Arial"/>
              </a:rPr>
              <a:t> </a:t>
            </a:r>
            <a:r>
              <a:rPr sz="1600" dirty="0">
                <a:latin typeface="Arial"/>
                <a:cs typeface="Arial"/>
              </a:rPr>
              <a:t>GPU  </a:t>
            </a:r>
            <a:r>
              <a:rPr sz="1600" spc="-4" dirty="0">
                <a:latin typeface="Arial"/>
                <a:cs typeface="Arial"/>
              </a:rPr>
              <a:t>933</a:t>
            </a:r>
            <a:r>
              <a:rPr sz="1600" spc="-83" dirty="0">
                <a:latin typeface="Arial"/>
                <a:cs typeface="Arial"/>
              </a:rPr>
              <a:t> </a:t>
            </a:r>
            <a:r>
              <a:rPr sz="1600" dirty="0">
                <a:latin typeface="Arial"/>
                <a:cs typeface="Arial"/>
              </a:rPr>
              <a:t>GFLOPS</a:t>
            </a:r>
            <a:endParaRPr sz="1600">
              <a:latin typeface="Arial"/>
              <a:cs typeface="Arial"/>
            </a:endParaRPr>
          </a:p>
        </p:txBody>
      </p:sp>
      <p:sp>
        <p:nvSpPr>
          <p:cNvPr id="6" name="object 6"/>
          <p:cNvSpPr/>
          <p:nvPr/>
        </p:nvSpPr>
        <p:spPr>
          <a:xfrm>
            <a:off x="4485556" y="1037345"/>
            <a:ext cx="3927793" cy="264453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144532" y="3629323"/>
            <a:ext cx="1792962" cy="492443"/>
          </a:xfrm>
          <a:prstGeom prst="rect">
            <a:avLst/>
          </a:prstGeom>
        </p:spPr>
        <p:txBody>
          <a:bodyPr vert="horz" wrap="square" lIns="0" tIns="0" rIns="0" bIns="0" rtlCol="0">
            <a:spAutoFit/>
          </a:bodyPr>
          <a:lstStyle/>
          <a:p>
            <a:pPr marL="11135"/>
            <a:r>
              <a:rPr sz="1600" spc="-4" dirty="0">
                <a:latin typeface="Arial"/>
                <a:cs typeface="Arial"/>
              </a:rPr>
              <a:t>nForce</a:t>
            </a:r>
            <a:r>
              <a:rPr sz="1600" spc="-83" dirty="0">
                <a:latin typeface="Arial"/>
                <a:cs typeface="Arial"/>
              </a:rPr>
              <a:t> </a:t>
            </a:r>
            <a:r>
              <a:rPr sz="1600" dirty="0">
                <a:latin typeface="Arial"/>
                <a:cs typeface="Arial"/>
              </a:rPr>
              <a:t>Motherboard</a:t>
            </a:r>
            <a:endParaRPr sz="1600">
              <a:latin typeface="Arial"/>
              <a:cs typeface="Arial"/>
            </a:endParaRPr>
          </a:p>
        </p:txBody>
      </p:sp>
      <p:sp>
        <p:nvSpPr>
          <p:cNvPr id="8" name="object 8"/>
          <p:cNvSpPr txBox="1"/>
          <p:nvPr/>
        </p:nvSpPr>
        <p:spPr>
          <a:xfrm>
            <a:off x="1503438" y="6160608"/>
            <a:ext cx="2933790" cy="436017"/>
          </a:xfrm>
          <a:prstGeom prst="rect">
            <a:avLst/>
          </a:prstGeom>
        </p:spPr>
        <p:txBody>
          <a:bodyPr vert="horz" wrap="square" lIns="0" tIns="0" rIns="0" bIns="0" rtlCol="0">
            <a:spAutoFit/>
          </a:bodyPr>
          <a:lstStyle/>
          <a:p>
            <a:pPr marL="11135">
              <a:lnSpc>
                <a:spcPts val="1683"/>
              </a:lnSpc>
            </a:pPr>
            <a:r>
              <a:rPr sz="1600" dirty="0">
                <a:latin typeface="Arial"/>
                <a:cs typeface="Arial"/>
              </a:rPr>
              <a:t>Tesla </a:t>
            </a:r>
            <a:r>
              <a:rPr sz="1600" spc="-4" dirty="0">
                <a:latin typeface="Arial"/>
                <a:cs typeface="Arial"/>
              </a:rPr>
              <a:t>C1070 </a:t>
            </a:r>
            <a:r>
              <a:rPr sz="1600" dirty="0">
                <a:latin typeface="Arial"/>
                <a:cs typeface="Arial"/>
              </a:rPr>
              <a:t>Blade </a:t>
            </a:r>
            <a:r>
              <a:rPr sz="1600" spc="-4" dirty="0">
                <a:latin typeface="Arial"/>
                <a:cs typeface="Arial"/>
              </a:rPr>
              <a:t>4.14</a:t>
            </a:r>
            <a:r>
              <a:rPr sz="1600" spc="-83" dirty="0">
                <a:latin typeface="Arial"/>
                <a:cs typeface="Arial"/>
              </a:rPr>
              <a:t> </a:t>
            </a:r>
            <a:r>
              <a:rPr sz="1600" dirty="0">
                <a:latin typeface="Arial"/>
                <a:cs typeface="Arial"/>
              </a:rPr>
              <a:t>TFLOPS</a:t>
            </a:r>
            <a:endParaRPr sz="1600">
              <a:latin typeface="Arial"/>
              <a:cs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95400"/>
            <a:ext cx="7772400" cy="1470025"/>
          </a:xfrm>
        </p:spPr>
        <p:txBody>
          <a:bodyPr/>
          <a:lstStyle/>
          <a:p>
            <a:r>
              <a:rPr lang="en-US" altLang="zh-CN" sz="4400" dirty="0" smtClean="0"/>
              <a:t>Intel Redefines GPU:</a:t>
            </a:r>
            <a:br>
              <a:rPr lang="en-US" altLang="zh-CN" sz="4400" dirty="0" smtClean="0"/>
            </a:br>
            <a:r>
              <a:rPr lang="en-US" altLang="zh-CN" sz="4400" dirty="0" err="1" smtClean="0"/>
              <a:t>Larrabee</a:t>
            </a:r>
            <a:endParaRPr lang="zh-CN" altLang="en-US" sz="4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Vision, Ambition, and Design Goals</a:t>
            </a:r>
          </a:p>
        </p:txBody>
      </p:sp>
      <p:sp>
        <p:nvSpPr>
          <p:cNvPr id="3" name="内容占位符 2"/>
          <p:cNvSpPr>
            <a:spLocks noGrp="1"/>
          </p:cNvSpPr>
          <p:nvPr>
            <p:ph idx="1"/>
          </p:nvPr>
        </p:nvSpPr>
        <p:spPr/>
        <p:txBody>
          <a:bodyPr>
            <a:normAutofit/>
          </a:bodyPr>
          <a:lstStyle/>
          <a:p>
            <a:r>
              <a:rPr lang="en-US" dirty="0"/>
              <a:t>Intel: Software is the New Hardware </a:t>
            </a:r>
            <a:r>
              <a:rPr lang="en-US" dirty="0" smtClean="0"/>
              <a:t>!</a:t>
            </a:r>
          </a:p>
          <a:p>
            <a:r>
              <a:rPr lang="en-US" dirty="0"/>
              <a:t>Intel: x86 ISA makes parallel program easier</a:t>
            </a:r>
          </a:p>
          <a:p>
            <a:pPr lvl="1"/>
            <a:r>
              <a:rPr lang="en-US" dirty="0" smtClean="0"/>
              <a:t>Better </a:t>
            </a:r>
            <a:r>
              <a:rPr lang="en-US" dirty="0"/>
              <a:t>flexibility and programmability</a:t>
            </a:r>
          </a:p>
          <a:p>
            <a:pPr lvl="1"/>
            <a:r>
              <a:rPr lang="en-US" dirty="0" smtClean="0"/>
              <a:t>Support </a:t>
            </a:r>
            <a:r>
              <a:rPr lang="en-US" dirty="0"/>
              <a:t>subroutine call and page faulting</a:t>
            </a:r>
          </a:p>
          <a:p>
            <a:pPr lvl="1"/>
            <a:r>
              <a:rPr lang="en-US" dirty="0" smtClean="0"/>
              <a:t>Mostly </a:t>
            </a:r>
            <a:r>
              <a:rPr lang="en-US" dirty="0"/>
              <a:t>software rendering pipeline, except </a:t>
            </a:r>
            <a:r>
              <a:rPr lang="en-US" dirty="0" smtClean="0"/>
              <a:t>texture filtering</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Architecture Overview</a:t>
            </a:r>
            <a:endParaRPr lang="en-US" dirty="0"/>
          </a:p>
        </p:txBody>
      </p:sp>
      <p:sp>
        <p:nvSpPr>
          <p:cNvPr id="3" name="内容占位符 2"/>
          <p:cNvSpPr>
            <a:spLocks noGrp="1"/>
          </p:cNvSpPr>
          <p:nvPr>
            <p:ph idx="1"/>
          </p:nvPr>
        </p:nvSpPr>
        <p:spPr/>
        <p:txBody>
          <a:bodyPr/>
          <a:lstStyle/>
          <a:p>
            <a:r>
              <a:rPr lang="en-US" dirty="0"/>
              <a:t>Lots of x86 cores (8 to 64?)</a:t>
            </a:r>
          </a:p>
          <a:p>
            <a:r>
              <a:rPr lang="en-US" dirty="0" smtClean="0"/>
              <a:t>Fully </a:t>
            </a:r>
            <a:r>
              <a:rPr lang="en-US" dirty="0"/>
              <a:t>coherence </a:t>
            </a:r>
            <a:r>
              <a:rPr lang="en-US" dirty="0" smtClean="0"/>
              <a:t>L2 cache</a:t>
            </a:r>
          </a:p>
          <a:p>
            <a:r>
              <a:rPr lang="en-US" dirty="0" smtClean="0"/>
              <a:t>Fully Programmable Rendering Pipeline</a:t>
            </a:r>
          </a:p>
          <a:p>
            <a:r>
              <a:rPr lang="en-US" dirty="0"/>
              <a:t>Shared L2, Divided </a:t>
            </a:r>
            <a:r>
              <a:rPr lang="en-US" dirty="0" smtClean="0"/>
              <a:t>L2</a:t>
            </a:r>
          </a:p>
          <a:p>
            <a:r>
              <a:rPr lang="en-US" dirty="0"/>
              <a:t>Cache Control </a:t>
            </a:r>
            <a:r>
              <a:rPr lang="en-US" dirty="0" smtClean="0"/>
              <a:t>Instructions</a:t>
            </a:r>
          </a:p>
          <a:p>
            <a:r>
              <a:rPr lang="en-US" dirty="0"/>
              <a:t>Ring </a:t>
            </a:r>
            <a:r>
              <a:rPr lang="en-US" dirty="0" smtClean="0"/>
              <a:t>Network</a:t>
            </a:r>
          </a:p>
          <a:p>
            <a:r>
              <a:rPr lang="en-US" dirty="0"/>
              <a:t>4-Way </a:t>
            </a:r>
            <a:r>
              <a:rPr lang="en-US" dirty="0" smtClean="0"/>
              <a:t>MT</a:t>
            </a:r>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Comparison with other GPU	</a:t>
            </a:r>
            <a:endParaRPr lang="en-US" dirty="0"/>
          </a:p>
        </p:txBody>
      </p:sp>
      <p:sp>
        <p:nvSpPr>
          <p:cNvPr id="3" name="内容占位符 2"/>
          <p:cNvSpPr>
            <a:spLocks noGrp="1"/>
          </p:cNvSpPr>
          <p:nvPr>
            <p:ph idx="1"/>
          </p:nvPr>
        </p:nvSpPr>
        <p:spPr/>
        <p:txBody>
          <a:bodyPr>
            <a:normAutofit/>
          </a:bodyPr>
          <a:lstStyle/>
          <a:p>
            <a:r>
              <a:rPr lang="en-US" dirty="0" err="1" smtClean="0"/>
              <a:t>Larrabee</a:t>
            </a:r>
            <a:r>
              <a:rPr lang="en-US" dirty="0" smtClean="0"/>
              <a:t> will use the x86 instruction set with </a:t>
            </a:r>
            <a:r>
              <a:rPr lang="en-US" dirty="0" err="1" smtClean="0"/>
              <a:t>Larrabee</a:t>
            </a:r>
            <a:r>
              <a:rPr lang="en-US" dirty="0" smtClean="0"/>
              <a:t>-specific extensions</a:t>
            </a:r>
          </a:p>
          <a:p>
            <a:r>
              <a:rPr lang="en-US" dirty="0" err="1" smtClean="0"/>
              <a:t>Larrabee</a:t>
            </a:r>
            <a:r>
              <a:rPr lang="en-US" dirty="0" smtClean="0"/>
              <a:t> will feature cache coherency across all its cores.</a:t>
            </a:r>
          </a:p>
          <a:p>
            <a:r>
              <a:rPr lang="en-US" dirty="0" err="1" smtClean="0"/>
              <a:t>Larrabee</a:t>
            </a:r>
            <a:r>
              <a:rPr lang="en-US" dirty="0" smtClean="0"/>
              <a:t> will include very little specialized graphics hardware, instead performing tasks like z-buffering, clipping, and blending in software, using a tile-based rendering approach.</a:t>
            </a:r>
          </a:p>
          <a:p>
            <a:r>
              <a:rPr lang="en-US" dirty="0" smtClean="0"/>
              <a:t>more flexible than current GPUs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Comparison with other CPU</a:t>
            </a:r>
            <a:endParaRPr lang="en-US" dirty="0"/>
          </a:p>
        </p:txBody>
      </p:sp>
      <p:sp>
        <p:nvSpPr>
          <p:cNvPr id="3" name="内容占位符 2"/>
          <p:cNvSpPr>
            <a:spLocks noGrp="1"/>
          </p:cNvSpPr>
          <p:nvPr>
            <p:ph idx="1"/>
          </p:nvPr>
        </p:nvSpPr>
        <p:spPr/>
        <p:txBody>
          <a:bodyPr>
            <a:normAutofit/>
          </a:bodyPr>
          <a:lstStyle/>
          <a:p>
            <a:r>
              <a:rPr lang="en-US" dirty="0" smtClean="0"/>
              <a:t>Based on the much simpler Pentium P54C design.</a:t>
            </a:r>
          </a:p>
          <a:p>
            <a:r>
              <a:rPr lang="en-US" dirty="0" smtClean="0"/>
              <a:t>Each </a:t>
            </a:r>
            <a:r>
              <a:rPr lang="en-US" dirty="0" err="1" smtClean="0"/>
              <a:t>Larrabee</a:t>
            </a:r>
            <a:r>
              <a:rPr lang="en-US" dirty="0" smtClean="0"/>
              <a:t> core contains a 512-bit vector processing unit, able to process 16 single precision floating point numbers at a time. </a:t>
            </a:r>
          </a:p>
          <a:p>
            <a:r>
              <a:rPr lang="en-US" dirty="0" err="1" smtClean="0"/>
              <a:t>Larrabee</a:t>
            </a:r>
            <a:r>
              <a:rPr lang="en-US" dirty="0" smtClean="0"/>
              <a:t> includes one major fixed-function graphics hardware feature: texture sampling units. </a:t>
            </a:r>
          </a:p>
          <a:p>
            <a:r>
              <a:rPr lang="en-US" dirty="0" err="1" smtClean="0"/>
              <a:t>Larrabee</a:t>
            </a:r>
            <a:r>
              <a:rPr lang="en-US" dirty="0" smtClean="0"/>
              <a:t> has a 1024-bit (512-bit each way) ring bus for communication between cores and to memory.</a:t>
            </a:r>
          </a:p>
          <a:p>
            <a:r>
              <a:rPr lang="en-US" dirty="0" err="1" smtClean="0"/>
              <a:t>Larrabee</a:t>
            </a:r>
            <a:r>
              <a:rPr lang="en-US" dirty="0" smtClean="0"/>
              <a:t> includes explicit cache control instructions.</a:t>
            </a:r>
          </a:p>
          <a:p>
            <a:r>
              <a:rPr lang="en-US" dirty="0" smtClean="0"/>
              <a:t>Each core supports 4-way simultaneous multithreading, with 4 copies of each processor register.</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New ISA</a:t>
            </a:r>
            <a:endParaRPr lang="en-US" dirty="0"/>
          </a:p>
        </p:txBody>
      </p:sp>
      <p:sp>
        <p:nvSpPr>
          <p:cNvPr id="3" name="内容占位符 2"/>
          <p:cNvSpPr>
            <a:spLocks noGrp="1"/>
          </p:cNvSpPr>
          <p:nvPr>
            <p:ph idx="1"/>
          </p:nvPr>
        </p:nvSpPr>
        <p:spPr>
          <a:xfrm>
            <a:off x="457200" y="1600200"/>
            <a:ext cx="8229600" cy="4953000"/>
          </a:xfrm>
        </p:spPr>
        <p:txBody>
          <a:bodyPr>
            <a:normAutofit/>
          </a:bodyPr>
          <a:lstStyle/>
          <a:p>
            <a:r>
              <a:rPr lang="en-US" dirty="0" smtClean="0"/>
              <a:t>512 bit vector types (8×64bit double, 16×32bit float, or 16×32bit integer)</a:t>
            </a:r>
          </a:p>
          <a:p>
            <a:r>
              <a:rPr lang="en-US" dirty="0" smtClean="0"/>
              <a:t>Lots of 3-operand instructions, like a=a*</a:t>
            </a:r>
            <a:r>
              <a:rPr lang="en-US" dirty="0" err="1" smtClean="0"/>
              <a:t>b+c</a:t>
            </a:r>
            <a:endParaRPr lang="en-US" dirty="0" smtClean="0"/>
          </a:p>
          <a:p>
            <a:r>
              <a:rPr lang="en-US" dirty="0" smtClean="0"/>
              <a:t>Most combinations of +,-,*,/ are provided, that is, you can choose between a*b-c, c-a*b and so forth.</a:t>
            </a:r>
          </a:p>
          <a:p>
            <a:r>
              <a:rPr lang="en-US" dirty="0" smtClean="0"/>
              <a:t>Some instructions have built-in constants: 1-a*b</a:t>
            </a:r>
          </a:p>
          <a:p>
            <a:r>
              <a:rPr lang="en-US" dirty="0" smtClean="0"/>
              <a:t>Many instructions take a predicate mask, which allows to selectively work on just a part of the 16-wide vector primitive types</a:t>
            </a:r>
          </a:p>
          <a:p>
            <a:r>
              <a:rPr lang="en-US" dirty="0" smtClean="0"/>
              <a:t>32bit integer multiplications which return the lower 32bit of the result</a:t>
            </a:r>
          </a:p>
          <a:p>
            <a:r>
              <a:rPr lang="en-US" dirty="0" smtClean="0"/>
              <a:t>Bit helper functions (scan for bit, etc.)</a:t>
            </a:r>
          </a:p>
          <a:p>
            <a:r>
              <a:rPr lang="en-US" dirty="0" smtClean="0"/>
              <a:t>Explicit cache control functions (load a line, evict a line, etc.)</a:t>
            </a:r>
          </a:p>
          <a:p>
            <a:r>
              <a:rPr lang="en-US" dirty="0" smtClean="0"/>
              <a:t>Horizontal reduce functions: Add all elements inside a vector, multiply all, get the minimum, and logical reduction (or, and, etc.).</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Scalar Processing Unit</a:t>
            </a:r>
          </a:p>
          <a:p>
            <a:r>
              <a:rPr lang="en-US" dirty="0" smtClean="0"/>
              <a:t>Vector Processing Unit</a:t>
            </a:r>
          </a:p>
          <a:p>
            <a:r>
              <a:rPr lang="en-US" dirty="0" smtClean="0"/>
              <a:t>Separated Register File</a:t>
            </a:r>
          </a:p>
          <a:p>
            <a:r>
              <a:rPr lang="en-US" dirty="0" smtClean="0"/>
              <a:t>Communication via memory</a:t>
            </a:r>
          </a:p>
        </p:txBody>
      </p:sp>
      <p:pic>
        <p:nvPicPr>
          <p:cNvPr id="4" name="Content Placeholder 3" descr="microarch.bmp"/>
          <p:cNvPicPr>
            <a:picLocks noChangeAspect="1"/>
          </p:cNvPicPr>
          <p:nvPr/>
        </p:nvPicPr>
        <p:blipFill>
          <a:blip r:embed="rId3" cstate="print"/>
          <a:stretch>
            <a:fillRect/>
          </a:stretch>
        </p:blipFill>
        <p:spPr>
          <a:xfrm rot="5400000">
            <a:off x="5265420" y="2887980"/>
            <a:ext cx="5284470" cy="2099310"/>
          </a:xfrm>
          <a:prstGeom prst="rect">
            <a:avLst/>
          </a:prstGeom>
        </p:spPr>
      </p:pic>
      <p:sp>
        <p:nvSpPr>
          <p:cNvPr id="5" name="Rectangle 4"/>
          <p:cNvSpPr/>
          <p:nvPr/>
        </p:nvSpPr>
        <p:spPr>
          <a:xfrm>
            <a:off x="457200" y="2971800"/>
            <a:ext cx="5638800" cy="3416320"/>
          </a:xfrm>
          <a:prstGeom prst="rect">
            <a:avLst/>
          </a:prstGeom>
        </p:spPr>
        <p:txBody>
          <a:bodyPr wrap="square">
            <a:spAutoFit/>
          </a:bodyPr>
          <a:lstStyle/>
          <a:p>
            <a:r>
              <a:rPr lang="en-US" dirty="0" smtClean="0"/>
              <a:t>Here is the block diagram of one </a:t>
            </a:r>
            <a:r>
              <a:rPr lang="en-US" dirty="0" err="1" smtClean="0"/>
              <a:t>Larrabee</a:t>
            </a:r>
            <a:r>
              <a:rPr lang="en-US" dirty="0" smtClean="0"/>
              <a:t> core. Basically, there are two Processing Unit in each cores: scalar processing unit and a vector processing unit. Although the two processing unit are located within the same core, they have completely separate register files. Moreover, there are not direct channel between scalar unit and vector unit, the nearest sharing module is L1 cache. That’s to say, the two units can not talk to each other unless using the system memory. The communication overhead maybe varied. If the shared memory is located in cache, the communication cost will be negligible.</a:t>
            </a:r>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TotalTime>
  <Words>6481</Words>
  <Application>Microsoft Office PowerPoint</Application>
  <PresentationFormat>On-screen Show (4:3)</PresentationFormat>
  <Paragraphs>982</Paragraphs>
  <Slides>144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144</vt:i4>
      </vt:variant>
    </vt:vector>
  </HeadingPairs>
  <TitlesOfParts>
    <vt:vector size="152" baseType="lpstr">
      <vt:lpstr>Arial</vt:lpstr>
      <vt:lpstr>AvantGarde-Book</vt:lpstr>
      <vt:lpstr>Cambria</vt:lpstr>
      <vt:lpstr>Courier New</vt:lpstr>
      <vt:lpstr>Symbol</vt:lpstr>
      <vt:lpstr>Times New Roman</vt:lpstr>
      <vt:lpstr>Wingdings</vt:lpstr>
      <vt:lpstr>Default Design</vt:lpstr>
      <vt:lpstr>Unit 2</vt:lpstr>
      <vt:lpstr>Syllabus</vt:lpstr>
      <vt:lpstr>Preliminaries: Decomposition, Tasks, and  Dependency Graphs</vt:lpstr>
      <vt:lpstr>Example: Multiplying a Dense Matrix with a Vector</vt:lpstr>
      <vt:lpstr>Example: Database Query Processing </vt:lpstr>
      <vt:lpstr>Example: Database Query Processing</vt:lpstr>
      <vt:lpstr>Granularity of Task Decompositions </vt:lpstr>
      <vt:lpstr>Degree of Concurrency </vt:lpstr>
      <vt:lpstr>Critical Path, Critical Path Length </vt:lpstr>
      <vt:lpstr>Limits on Parallel Performance </vt:lpstr>
      <vt:lpstr>Task Interaction Graphs: An Example </vt:lpstr>
      <vt:lpstr>Processes and Mapping </vt:lpstr>
      <vt:lpstr>Processes and Mapping </vt:lpstr>
      <vt:lpstr>Processes and Mapping: Example </vt:lpstr>
      <vt:lpstr>Decomposition Techniques </vt:lpstr>
      <vt:lpstr>Recursive Decomposition </vt:lpstr>
      <vt:lpstr>Example: Quicksort</vt:lpstr>
      <vt:lpstr>Example: Finding the Minimum </vt:lpstr>
      <vt:lpstr>Example: Finding the Minimum</vt:lpstr>
      <vt:lpstr>Example: Finding the Minimum (cont’d)</vt:lpstr>
      <vt:lpstr>Data Decomposition </vt:lpstr>
      <vt:lpstr>Example: Matrix-matrix Multiplication</vt:lpstr>
      <vt:lpstr>Example: Database Transaction</vt:lpstr>
      <vt:lpstr>Output Data Decomposition: Example </vt:lpstr>
      <vt:lpstr>Input Data Partitioning </vt:lpstr>
      <vt:lpstr>Input Data Partitioning: Example </vt:lpstr>
      <vt:lpstr>Partitioning Input and Output Data </vt:lpstr>
      <vt:lpstr>Intermediate Data Partitioning </vt:lpstr>
      <vt:lpstr>Intermediate Data Partitioning: Example </vt:lpstr>
      <vt:lpstr>Intermediate Data Partitioning: Example </vt:lpstr>
      <vt:lpstr>Intermediate Data Partitioning: Example </vt:lpstr>
      <vt:lpstr>Data Decomposition </vt:lpstr>
      <vt:lpstr>The Owner Computes Rule </vt:lpstr>
      <vt:lpstr>Exploratory Decomposition </vt:lpstr>
      <vt:lpstr>Exploratory Decomposition: Example </vt:lpstr>
      <vt:lpstr>Exploratory Decomposition: Anomalous Computations </vt:lpstr>
      <vt:lpstr>Speculative Decomposition </vt:lpstr>
      <vt:lpstr>Example: Discrete Event Simulation</vt:lpstr>
      <vt:lpstr>Speculative Execution</vt:lpstr>
      <vt:lpstr>Characteristics of Tasks Affecting Good Mapping </vt:lpstr>
      <vt:lpstr>Example: Regular Static Task Interaction Pattern (Simple) </vt:lpstr>
      <vt:lpstr>Example: Irregular Static Task Interaction Pattern (Complex)</vt:lpstr>
      <vt:lpstr>Mapping Techniques </vt:lpstr>
      <vt:lpstr>Mapping Techniques for Minimum Idling </vt:lpstr>
      <vt:lpstr>Mapping Techniques for Minimum Idling</vt:lpstr>
      <vt:lpstr>Static Mapping – Array Distribution Schemes</vt:lpstr>
      <vt:lpstr>Examples: Block Distributions </vt:lpstr>
      <vt:lpstr>Examples: Block Distributions </vt:lpstr>
      <vt:lpstr>1-Dimensional vs k-Dimensional Distributions </vt:lpstr>
      <vt:lpstr>Cyclic and Block Cyclic Distributions </vt:lpstr>
      <vt:lpstr>LU Factorization of a Dense Matrix </vt:lpstr>
      <vt:lpstr>Example: Block-Cyclic Distributions </vt:lpstr>
      <vt:lpstr>Mappings Based on Task Partitioning </vt:lpstr>
      <vt:lpstr>Task Partitioning: Mapping a Binary Tree Dependency Graph</vt:lpstr>
      <vt:lpstr>Hierarchical Mappings </vt:lpstr>
      <vt:lpstr>Hierarchical Mappings</vt:lpstr>
      <vt:lpstr>Schemes for Dynamic Mapping </vt:lpstr>
      <vt:lpstr>Centralized Dynamic Mapping </vt:lpstr>
      <vt:lpstr>Distributed Dynamic Mapping </vt:lpstr>
      <vt:lpstr>Methods for Containing Interaction Overheads</vt:lpstr>
      <vt:lpstr>Methods for Containing Interaction Overheads</vt:lpstr>
      <vt:lpstr>Parallel Algorithm Models </vt:lpstr>
      <vt:lpstr>Parallel Algorithm Models </vt:lpstr>
      <vt:lpstr>Parallel Algorithm Models </vt:lpstr>
      <vt:lpstr>PowerPoint Presentation</vt:lpstr>
      <vt:lpstr>Cell Architecture: “System on a Chip”</vt:lpstr>
      <vt:lpstr> Cell Architecture: Synergistic Processing Element </vt:lpstr>
      <vt:lpstr>PowerPoint Presentation</vt:lpstr>
      <vt:lpstr>Cell Synergistic Memory Flow Controller</vt:lpstr>
      <vt:lpstr>Cell Architecture: Element Interconnect Bus (EIB)</vt:lpstr>
      <vt:lpstr>Cell Architecture: Layout</vt:lpstr>
      <vt:lpstr>Cell Architecture</vt:lpstr>
      <vt:lpstr>Memory &amp; I/O</vt:lpstr>
      <vt:lpstr>Compiler</vt:lpstr>
      <vt:lpstr>Cell Programming Models</vt:lpstr>
      <vt:lpstr>Cell Programming Models</vt:lpstr>
      <vt:lpstr>Cell Programming Models</vt:lpstr>
      <vt:lpstr>Cell Programming Models</vt:lpstr>
      <vt:lpstr>Applications</vt:lpstr>
      <vt:lpstr>Applications</vt:lpstr>
      <vt:lpstr>PowerPoint Presentation</vt:lpstr>
      <vt:lpstr>Intoduction</vt:lpstr>
      <vt:lpstr>Introduction</vt:lpstr>
      <vt:lpstr>GPU Hardware</vt:lpstr>
      <vt:lpstr>GPU Hardware</vt:lpstr>
      <vt:lpstr>GPU Hardware</vt:lpstr>
      <vt:lpstr>Programming Model</vt:lpstr>
      <vt:lpstr>Programming Model</vt:lpstr>
      <vt:lpstr>Programming Model</vt:lpstr>
      <vt:lpstr>Programming Model</vt:lpstr>
      <vt:lpstr>Programming Model: GPU vs. CPU Code</vt:lpstr>
      <vt:lpstr>Supercomputing Products</vt:lpstr>
      <vt:lpstr>Intel Redefines GPU: Larrabee</vt:lpstr>
      <vt:lpstr>Vision, Ambition, and Design Goals</vt:lpstr>
      <vt:lpstr>Architecture Overview</vt:lpstr>
      <vt:lpstr>Comparison with other GPU </vt:lpstr>
      <vt:lpstr>Comparison with other CPU</vt:lpstr>
      <vt:lpstr>New ISA</vt:lpstr>
      <vt:lpstr>Overview</vt:lpstr>
      <vt:lpstr>Scalar Processing Unit</vt:lpstr>
      <vt:lpstr>Vector Unit(VPU)</vt:lpstr>
      <vt:lpstr>Cache Organization</vt:lpstr>
      <vt:lpstr>On Chip Network: Ring</vt:lpstr>
      <vt:lpstr>Multithreading at Multiple Levels</vt:lpstr>
      <vt:lpstr>Multithreading at Multiple Levels</vt:lpstr>
      <vt:lpstr>Larrabee Programming Model</vt:lpstr>
      <vt:lpstr>Software Threading</vt:lpstr>
      <vt:lpstr>Communication</vt:lpstr>
      <vt:lpstr>High level programming</vt:lpstr>
      <vt:lpstr>Irregular Data Structure Support</vt:lpstr>
      <vt:lpstr>Memory Hierarchy Difference with Nvidia GPUs</vt:lpstr>
      <vt:lpstr>PowerPoint Presentation</vt:lpstr>
      <vt:lpstr>Outline</vt:lpstr>
      <vt:lpstr>Brief History  about Intel Processors</vt:lpstr>
      <vt:lpstr>Nehalem System Example:</vt:lpstr>
      <vt:lpstr>Building Blocks</vt:lpstr>
      <vt:lpstr>How to make Silicon Die?</vt:lpstr>
      <vt:lpstr>Overview of Nehalem Processor Chip</vt:lpstr>
      <vt:lpstr>Overview of Nehalem  Processor Chip(cont.)</vt:lpstr>
      <vt:lpstr>Overview of Nehalem  Processor Chip(cont.)</vt:lpstr>
      <vt:lpstr>Memory System and Core Architecture</vt:lpstr>
      <vt:lpstr>Nehalem Memory Hierarchy Overview</vt:lpstr>
      <vt:lpstr>Cache Hierarchy Latencies</vt:lpstr>
      <vt:lpstr>Nehalem Microarchitecture</vt:lpstr>
      <vt:lpstr>Instruction Execution</vt:lpstr>
      <vt:lpstr>Instruction Execution (1/5)</vt:lpstr>
      <vt:lpstr>Instruction Execution (2/5)</vt:lpstr>
      <vt:lpstr>Instruction Execution (3/5)</vt:lpstr>
      <vt:lpstr>Instruction Execution (4/5)</vt:lpstr>
      <vt:lpstr>Instruction Execution (5/5)</vt:lpstr>
      <vt:lpstr>Caches and Memory</vt:lpstr>
      <vt:lpstr>Caches and Memory (1/5)</vt:lpstr>
      <vt:lpstr>Caches and Memory (2/5)</vt:lpstr>
      <vt:lpstr>Caches and Memory (3/5)</vt:lpstr>
      <vt:lpstr>Caches and Memory (4/5)</vt:lpstr>
      <vt:lpstr>Caches and Memory (5/5)</vt:lpstr>
      <vt:lpstr>Components</vt:lpstr>
      <vt:lpstr>Components: Fetch</vt:lpstr>
      <vt:lpstr>Components: Decode</vt:lpstr>
      <vt:lpstr>Components: Optimization</vt:lpstr>
      <vt:lpstr>Components: Execution</vt:lpstr>
      <vt:lpstr>Components: Write-Back</vt:lpstr>
      <vt:lpstr>Components: Write-Back</vt:lpstr>
      <vt:lpstr>End of Unit 2</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chap3_slides</dc:title>
  <dc:creator>Amit</dc:creator>
  <cp:lastModifiedBy>Muskkkkki</cp:lastModifiedBy>
  <cp:revision>169</cp:revision>
  <dcterms:created xsi:type="dcterms:W3CDTF">2005-06-03T01:33:09Z</dcterms:created>
  <dcterms:modified xsi:type="dcterms:W3CDTF">2023-08-01T06:51:59Z</dcterms:modified>
</cp:coreProperties>
</file>